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heme/themeOverride1.xml" ContentType="application/vnd.openxmlformats-officedocument.themeOverride+xml"/>
  <Override PartName="/ppt/notesSlides/notesSlide13.xml" ContentType="application/vnd.openxmlformats-officedocument.presentationml.notesSlide+xml"/>
  <Override PartName="/ppt/theme/themeOverride2.xml" ContentType="application/vnd.openxmlformats-officedocument.themeOverr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816" r:id="rId1"/>
  </p:sldMasterIdLst>
  <p:notesMasterIdLst>
    <p:notesMasterId r:id="rId37"/>
  </p:notesMasterIdLst>
  <p:sldIdLst>
    <p:sldId id="256" r:id="rId2"/>
    <p:sldId id="282" r:id="rId3"/>
    <p:sldId id="257" r:id="rId4"/>
    <p:sldId id="267" r:id="rId5"/>
    <p:sldId id="258" r:id="rId6"/>
    <p:sldId id="292" r:id="rId7"/>
    <p:sldId id="268" r:id="rId8"/>
    <p:sldId id="283" r:id="rId9"/>
    <p:sldId id="293" r:id="rId10"/>
    <p:sldId id="294" r:id="rId11"/>
    <p:sldId id="295" r:id="rId12"/>
    <p:sldId id="296" r:id="rId13"/>
    <p:sldId id="259" r:id="rId14"/>
    <p:sldId id="260" r:id="rId15"/>
    <p:sldId id="284" r:id="rId16"/>
    <p:sldId id="285" r:id="rId17"/>
    <p:sldId id="261" r:id="rId18"/>
    <p:sldId id="286" r:id="rId19"/>
    <p:sldId id="262" r:id="rId20"/>
    <p:sldId id="280" r:id="rId21"/>
    <p:sldId id="271" r:id="rId22"/>
    <p:sldId id="272" r:id="rId23"/>
    <p:sldId id="273" r:id="rId24"/>
    <p:sldId id="276" r:id="rId25"/>
    <p:sldId id="277" r:id="rId26"/>
    <p:sldId id="274" r:id="rId27"/>
    <p:sldId id="278" r:id="rId28"/>
    <p:sldId id="275" r:id="rId29"/>
    <p:sldId id="264" r:id="rId30"/>
    <p:sldId id="279" r:id="rId31"/>
    <p:sldId id="265" r:id="rId32"/>
    <p:sldId id="281" r:id="rId33"/>
    <p:sldId id="287" r:id="rId34"/>
    <p:sldId id="288" r:id="rId35"/>
    <p:sldId id="290" r:id="rId36"/>
  </p:sldIdLst>
  <p:sldSz cx="9144000" cy="5143500" type="screen16x9"/>
  <p:notesSz cx="6858000" cy="9144000"/>
  <p:embeddedFontLst>
    <p:embeddedFont>
      <p:font typeface="ACADEMY ENGRAVED LET PLAIN:1.0" panose="02000000000000000000" pitchFamily="2" charset="0"/>
      <p:regular r:id="rId38"/>
    </p:embeddedFont>
    <p:embeddedFont>
      <p:font typeface="Calibri" panose="020F0502020204030204" pitchFamily="34" charset="0"/>
      <p:regular r:id="rId39"/>
      <p:bold r:id="rId40"/>
      <p:italic r:id="rId41"/>
      <p:boldItalic r:id="rId42"/>
    </p:embeddedFont>
    <p:embeddedFont>
      <p:font typeface="Georgia" panose="02040502050405020303" pitchFamily="18" charset="0"/>
      <p:regular r:id="rId43"/>
      <p:bold r:id="rId44"/>
      <p:italic r:id="rId45"/>
      <p:boldItalic r:id="rId46"/>
    </p:embeddedFont>
    <p:embeddedFont>
      <p:font typeface="Rockwell Extra Bold" panose="02060603020205020403" pitchFamily="18" charset="77"/>
      <p:bold r:id="rId47"/>
    </p:embeddedFont>
    <p:embeddedFont>
      <p:font typeface="Trebuchet MS" panose="020B0703020202090204" pitchFamily="34" charset="0"/>
      <p:regular r:id="rId48"/>
      <p:bold r:id="rId49"/>
      <p:italic r:id="rId5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877"/>
    <p:restoredTop sz="73710"/>
  </p:normalViewPr>
  <p:slideViewPr>
    <p:cSldViewPr snapToGrid="0">
      <p:cViewPr varScale="1">
        <p:scale>
          <a:sx n="102" d="100"/>
          <a:sy n="102" d="100"/>
        </p:scale>
        <p:origin x="304" y="18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2.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5.fntdata"/><Relationship Id="rId47" Type="http://schemas.openxmlformats.org/officeDocument/2006/relationships/font" Target="fonts/font10.fntdata"/><Relationship Id="rId50" Type="http://schemas.openxmlformats.org/officeDocument/2006/relationships/font" Target="fonts/font13.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font" Target="fonts/font3.fntdata"/><Relationship Id="rId45" Type="http://schemas.openxmlformats.org/officeDocument/2006/relationships/font" Target="fonts/font8.fntdata"/><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7.fntdata"/><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6.fntdata"/><Relationship Id="rId48" Type="http://schemas.openxmlformats.org/officeDocument/2006/relationships/font" Target="fonts/font11.fntdata"/><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1.fntdata"/><Relationship Id="rId46" Type="http://schemas.openxmlformats.org/officeDocument/2006/relationships/font" Target="fonts/font9.fntdata"/><Relationship Id="rId20" Type="http://schemas.openxmlformats.org/officeDocument/2006/relationships/slide" Target="slides/slide19.xml"/><Relationship Id="rId41" Type="http://schemas.openxmlformats.org/officeDocument/2006/relationships/font" Target="fonts/font4.fntdata"/><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2.fntdata"/></Relationships>
</file>

<file path=ppt/diagrams/_rels/data1.xml.rels><?xml version="1.0" encoding="UTF-8" standalone="yes"?>
<Relationships xmlns="http://schemas.openxmlformats.org/package/2006/relationships"><Relationship Id="rId3" Type="http://schemas.openxmlformats.org/officeDocument/2006/relationships/image" Target="../media/image12.svg"/><Relationship Id="rId7" Type="http://schemas.openxmlformats.org/officeDocument/2006/relationships/image" Target="../media/image16.svg"/><Relationship Id="rId2" Type="http://schemas.openxmlformats.org/officeDocument/2006/relationships/image" Target="../media/image11.png"/><Relationship Id="rId1" Type="http://schemas.openxmlformats.org/officeDocument/2006/relationships/hyperlink" Target="https://data.boston.gov/dataset/crime-incident-reports-august-2015-to-date-source-new-system/resource/f4495ee9-c42c-4019-82c1-d067f07e45d2" TargetMode="External"/><Relationship Id="rId6" Type="http://schemas.openxmlformats.org/officeDocument/2006/relationships/image" Target="../media/image15.png"/><Relationship Id="rId5" Type="http://schemas.openxmlformats.org/officeDocument/2006/relationships/image" Target="../media/image14.svg"/><Relationship Id="rId4" Type="http://schemas.openxmlformats.org/officeDocument/2006/relationships/image" Target="../media/image13.png"/></Relationships>
</file>

<file path=ppt/diagrams/_rels/drawing1.xml.rels><?xml version="1.0" encoding="UTF-8" standalone="yes"?>
<Relationships xmlns="http://schemas.openxmlformats.org/package/2006/relationships"><Relationship Id="rId3" Type="http://schemas.openxmlformats.org/officeDocument/2006/relationships/hyperlink" Target="https://data.boston.gov/dataset/crime-incident-reports-august-2015-to-date-source-new-system/resource/f4495ee9-c42c-4019-82c1-d067f07e45d2" TargetMode="External"/><Relationship Id="rId7" Type="http://schemas.openxmlformats.org/officeDocument/2006/relationships/image" Target="../media/image16.svg"/><Relationship Id="rId2" Type="http://schemas.openxmlformats.org/officeDocument/2006/relationships/image" Target="../media/image12.svg"/><Relationship Id="rId1" Type="http://schemas.openxmlformats.org/officeDocument/2006/relationships/image" Target="../media/image11.png"/><Relationship Id="rId6" Type="http://schemas.openxmlformats.org/officeDocument/2006/relationships/image" Target="../media/image15.png"/><Relationship Id="rId5" Type="http://schemas.openxmlformats.org/officeDocument/2006/relationships/image" Target="../media/image14.svg"/><Relationship Id="rId4" Type="http://schemas.openxmlformats.org/officeDocument/2006/relationships/image" Target="../media/image13.png"/></Relationships>
</file>

<file path=ppt/diagrams/colors1.xml><?xml version="1.0" encoding="utf-8"?>
<dgm:colorsDef xmlns:dgm="http://schemas.openxmlformats.org/drawingml/2006/diagram" xmlns:a="http://schemas.openxmlformats.org/drawingml/2006/main" uniqueId="urn:microsoft.com/office/officeart/2018/5/colors/Iconchunking_neutralbg_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a:alpha val="0"/>
      </a:schemeClr>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33D1BD4-9424-4F2D-811F-970A379CD460}" type="doc">
      <dgm:prSet loTypeId="urn:microsoft.com/office/officeart/2018/5/layout/CenteredIconLabelDescriptionList" loCatId="icon" qsTypeId="urn:microsoft.com/office/officeart/2005/8/quickstyle/simple1" qsCatId="simple" csTypeId="urn:microsoft.com/office/officeart/2018/5/colors/Iconchunking_neutralbg_accent0_3" csCatId="mainScheme" phldr="1"/>
      <dgm:spPr/>
      <dgm:t>
        <a:bodyPr/>
        <a:lstStyle/>
        <a:p>
          <a:endParaRPr lang="en-US"/>
        </a:p>
      </dgm:t>
    </dgm:pt>
    <dgm:pt modelId="{4A70BE73-D7CD-4890-A9FE-36114D325552}">
      <dgm:prSet/>
      <dgm:spPr/>
      <dgm:t>
        <a:bodyPr/>
        <a:lstStyle/>
        <a:p>
          <a:pPr>
            <a:lnSpc>
              <a:spcPct val="100000"/>
            </a:lnSpc>
            <a:defRPr b="1"/>
          </a:pPr>
          <a:r>
            <a:rPr lang="en-US"/>
            <a:t>EXTRACT </a:t>
          </a:r>
        </a:p>
      </dgm:t>
    </dgm:pt>
    <dgm:pt modelId="{44768172-CA75-44DE-8866-325625CD8C70}" type="parTrans" cxnId="{A9981291-7F6E-4137-8B6C-F738B68C3BC1}">
      <dgm:prSet/>
      <dgm:spPr/>
      <dgm:t>
        <a:bodyPr/>
        <a:lstStyle/>
        <a:p>
          <a:endParaRPr lang="en-US"/>
        </a:p>
      </dgm:t>
    </dgm:pt>
    <dgm:pt modelId="{EDFD2684-CED9-46D5-BB19-8CB017FE5865}" type="sibTrans" cxnId="{A9981291-7F6E-4137-8B6C-F738B68C3BC1}">
      <dgm:prSet/>
      <dgm:spPr/>
      <dgm:t>
        <a:bodyPr/>
        <a:lstStyle/>
        <a:p>
          <a:endParaRPr lang="en-US"/>
        </a:p>
      </dgm:t>
    </dgm:pt>
    <dgm:pt modelId="{F37C539C-6080-44BC-83E2-474C043C1A78}">
      <dgm:prSet/>
      <dgm:spPr/>
      <dgm:t>
        <a:bodyPr/>
        <a:lstStyle/>
        <a:p>
          <a:pPr>
            <a:lnSpc>
              <a:spcPct val="100000"/>
            </a:lnSpc>
          </a:pPr>
          <a:endParaRPr lang="en-US" dirty="0"/>
        </a:p>
        <a:p>
          <a:pPr>
            <a:lnSpc>
              <a:spcPct val="100000"/>
            </a:lnSpc>
          </a:pPr>
          <a:r>
            <a:rPr lang="en-US" dirty="0"/>
            <a:t>The data was extracted from </a:t>
          </a:r>
          <a:r>
            <a:rPr lang="en-US" u="sng" dirty="0">
              <a:hlinkClick xmlns:r="http://schemas.openxmlformats.org/officeDocument/2006/relationships" r:id="rId1"/>
            </a:rPr>
            <a:t>https://data.boston.gov/dataset/crime-incident-reports-august-2015-to-date-source-new-system/resource/f4495ee9-c42c-4019-82c1-d067f07e45d2</a:t>
          </a:r>
          <a:r>
            <a:rPr lang="en-US" u="sng" dirty="0"/>
            <a:t>. </a:t>
          </a:r>
          <a:endParaRPr lang="en-US" dirty="0"/>
        </a:p>
      </dgm:t>
    </dgm:pt>
    <dgm:pt modelId="{E4400BA5-FC74-498C-B2C5-82D63FF5A371}" type="parTrans" cxnId="{D23418A1-89C5-4E30-A72B-9F3B8BC2BAE2}">
      <dgm:prSet/>
      <dgm:spPr/>
      <dgm:t>
        <a:bodyPr/>
        <a:lstStyle/>
        <a:p>
          <a:endParaRPr lang="en-US"/>
        </a:p>
      </dgm:t>
    </dgm:pt>
    <dgm:pt modelId="{88D75F3C-AB1B-4CB3-9E5B-CC77FC97FC10}" type="sibTrans" cxnId="{D23418A1-89C5-4E30-A72B-9F3B8BC2BAE2}">
      <dgm:prSet/>
      <dgm:spPr/>
      <dgm:t>
        <a:bodyPr/>
        <a:lstStyle/>
        <a:p>
          <a:endParaRPr lang="en-US"/>
        </a:p>
      </dgm:t>
    </dgm:pt>
    <dgm:pt modelId="{436DA926-B63F-4E15-9C46-C3B7E85382A9}">
      <dgm:prSet/>
      <dgm:spPr/>
      <dgm:t>
        <a:bodyPr/>
        <a:lstStyle/>
        <a:p>
          <a:pPr>
            <a:lnSpc>
              <a:spcPct val="100000"/>
            </a:lnSpc>
          </a:pPr>
          <a:r>
            <a:rPr lang="en-US" dirty="0"/>
            <a:t>We downloaded the CSV file containing the crime data from 2021. </a:t>
          </a:r>
        </a:p>
        <a:p>
          <a:pPr>
            <a:lnSpc>
              <a:spcPct val="100000"/>
            </a:lnSpc>
          </a:pPr>
          <a:endParaRPr lang="en-US" dirty="0"/>
        </a:p>
        <a:p>
          <a:pPr>
            <a:lnSpc>
              <a:spcPct val="100000"/>
            </a:lnSpc>
          </a:pPr>
          <a:endParaRPr lang="en-US" dirty="0"/>
        </a:p>
      </dgm:t>
    </dgm:pt>
    <dgm:pt modelId="{593400E6-A2EB-404A-9477-EF5AAB3FBABA}" type="parTrans" cxnId="{0CE93AA8-321C-4216-AFFC-8534B4650C72}">
      <dgm:prSet/>
      <dgm:spPr/>
      <dgm:t>
        <a:bodyPr/>
        <a:lstStyle/>
        <a:p>
          <a:endParaRPr lang="en-US"/>
        </a:p>
      </dgm:t>
    </dgm:pt>
    <dgm:pt modelId="{1D2A6829-FA38-45FB-A491-038F225097E5}" type="sibTrans" cxnId="{0CE93AA8-321C-4216-AFFC-8534B4650C72}">
      <dgm:prSet/>
      <dgm:spPr/>
      <dgm:t>
        <a:bodyPr/>
        <a:lstStyle/>
        <a:p>
          <a:endParaRPr lang="en-US"/>
        </a:p>
      </dgm:t>
    </dgm:pt>
    <dgm:pt modelId="{366CF084-C2F8-4825-84D5-9C5F774DA98B}">
      <dgm:prSet/>
      <dgm:spPr/>
      <dgm:t>
        <a:bodyPr/>
        <a:lstStyle/>
        <a:p>
          <a:pPr>
            <a:lnSpc>
              <a:spcPct val="100000"/>
            </a:lnSpc>
            <a:defRPr b="1"/>
          </a:pPr>
          <a:r>
            <a:rPr lang="en-US"/>
            <a:t>TRANSFORM </a:t>
          </a:r>
        </a:p>
      </dgm:t>
    </dgm:pt>
    <dgm:pt modelId="{F5E47662-3882-4806-8C71-6EBF684984D6}" type="parTrans" cxnId="{EC542767-2226-4348-B784-F402FD5DADEC}">
      <dgm:prSet/>
      <dgm:spPr/>
      <dgm:t>
        <a:bodyPr/>
        <a:lstStyle/>
        <a:p>
          <a:endParaRPr lang="en-US"/>
        </a:p>
      </dgm:t>
    </dgm:pt>
    <dgm:pt modelId="{F2E71F43-3493-4C0A-B559-38E33A1DC4A0}" type="sibTrans" cxnId="{EC542767-2226-4348-B784-F402FD5DADEC}">
      <dgm:prSet/>
      <dgm:spPr/>
      <dgm:t>
        <a:bodyPr/>
        <a:lstStyle/>
        <a:p>
          <a:endParaRPr lang="en-US"/>
        </a:p>
      </dgm:t>
    </dgm:pt>
    <dgm:pt modelId="{93338A7C-CBF4-4780-B324-E01EA6F45A61}">
      <dgm:prSet/>
      <dgm:spPr/>
      <dgm:t>
        <a:bodyPr/>
        <a:lstStyle/>
        <a:p>
          <a:pPr>
            <a:lnSpc>
              <a:spcPct val="100000"/>
            </a:lnSpc>
          </a:pPr>
          <a:endParaRPr lang="en-US" dirty="0"/>
        </a:p>
        <a:p>
          <a:pPr>
            <a:lnSpc>
              <a:spcPct val="100000"/>
            </a:lnSpc>
          </a:pPr>
          <a:r>
            <a:rPr lang="en-US" dirty="0"/>
            <a:t>The data was cleaned by taking out the null values and irrelevant columns were deleted. Data frames were created with the clean dataset. </a:t>
          </a:r>
        </a:p>
      </dgm:t>
    </dgm:pt>
    <dgm:pt modelId="{18327B8E-9985-4FDC-809A-C41B4AFEC42D}" type="parTrans" cxnId="{8B62BF73-19E3-4F47-B65D-41ED390213CE}">
      <dgm:prSet/>
      <dgm:spPr/>
      <dgm:t>
        <a:bodyPr/>
        <a:lstStyle/>
        <a:p>
          <a:endParaRPr lang="en-US"/>
        </a:p>
      </dgm:t>
    </dgm:pt>
    <dgm:pt modelId="{FEB29DDB-6FD5-4A9D-B5D2-44FB37156C24}" type="sibTrans" cxnId="{8B62BF73-19E3-4F47-B65D-41ED390213CE}">
      <dgm:prSet/>
      <dgm:spPr/>
      <dgm:t>
        <a:bodyPr/>
        <a:lstStyle/>
        <a:p>
          <a:endParaRPr lang="en-US"/>
        </a:p>
      </dgm:t>
    </dgm:pt>
    <dgm:pt modelId="{5E63E9C2-401D-49C0-8994-BDA33DB81A75}">
      <dgm:prSet/>
      <dgm:spPr/>
      <dgm:t>
        <a:bodyPr/>
        <a:lstStyle/>
        <a:p>
          <a:pPr>
            <a:lnSpc>
              <a:spcPct val="100000"/>
            </a:lnSpc>
            <a:defRPr b="1"/>
          </a:pPr>
          <a:r>
            <a:rPr lang="en-US"/>
            <a:t>LOAD </a:t>
          </a:r>
        </a:p>
      </dgm:t>
    </dgm:pt>
    <dgm:pt modelId="{643F44E0-6C17-496C-ACE1-2C213B5D9AD8}" type="parTrans" cxnId="{5B5298BD-48F7-4E01-9335-19CB4F4D9058}">
      <dgm:prSet/>
      <dgm:spPr/>
      <dgm:t>
        <a:bodyPr/>
        <a:lstStyle/>
        <a:p>
          <a:endParaRPr lang="en-US"/>
        </a:p>
      </dgm:t>
    </dgm:pt>
    <dgm:pt modelId="{B62C880C-71DB-4A11-952C-1C9E69FE4B61}" type="sibTrans" cxnId="{5B5298BD-48F7-4E01-9335-19CB4F4D9058}">
      <dgm:prSet/>
      <dgm:spPr/>
      <dgm:t>
        <a:bodyPr/>
        <a:lstStyle/>
        <a:p>
          <a:endParaRPr lang="en-US"/>
        </a:p>
      </dgm:t>
    </dgm:pt>
    <dgm:pt modelId="{667B7146-BAFF-4FF2-9316-EF96461635A7}">
      <dgm:prSet/>
      <dgm:spPr/>
      <dgm:t>
        <a:bodyPr/>
        <a:lstStyle/>
        <a:p>
          <a:pPr>
            <a:lnSpc>
              <a:spcPct val="100000"/>
            </a:lnSpc>
          </a:pPr>
          <a:r>
            <a:rPr lang="en-US" dirty="0"/>
            <a:t>	</a:t>
          </a:r>
        </a:p>
        <a:p>
          <a:pPr>
            <a:lnSpc>
              <a:spcPct val="100000"/>
            </a:lnSpc>
          </a:pPr>
          <a:r>
            <a:rPr lang="en-US" dirty="0"/>
            <a:t>The data was loaded and stored in SQL.  </a:t>
          </a:r>
        </a:p>
      </dgm:t>
    </dgm:pt>
    <dgm:pt modelId="{93E8949F-8260-4181-B7C3-A012321BC6C1}" type="parTrans" cxnId="{A76C2228-21FC-41DC-88D2-FC61B500336D}">
      <dgm:prSet/>
      <dgm:spPr/>
      <dgm:t>
        <a:bodyPr/>
        <a:lstStyle/>
        <a:p>
          <a:endParaRPr lang="en-US"/>
        </a:p>
      </dgm:t>
    </dgm:pt>
    <dgm:pt modelId="{B7E55F53-7C71-4C00-91C6-72994CD40BB4}" type="sibTrans" cxnId="{A76C2228-21FC-41DC-88D2-FC61B500336D}">
      <dgm:prSet/>
      <dgm:spPr/>
      <dgm:t>
        <a:bodyPr/>
        <a:lstStyle/>
        <a:p>
          <a:endParaRPr lang="en-US"/>
        </a:p>
      </dgm:t>
    </dgm:pt>
    <dgm:pt modelId="{AAF28A44-DCAC-4E52-9491-F30951C91FD0}" type="pres">
      <dgm:prSet presAssocID="{433D1BD4-9424-4F2D-811F-970A379CD460}" presName="root" presStyleCnt="0">
        <dgm:presLayoutVars>
          <dgm:dir/>
          <dgm:resizeHandles val="exact"/>
        </dgm:presLayoutVars>
      </dgm:prSet>
      <dgm:spPr/>
    </dgm:pt>
    <dgm:pt modelId="{EE0DC81A-4AAE-4711-8B65-53C8F49A6452}" type="pres">
      <dgm:prSet presAssocID="{4A70BE73-D7CD-4890-A9FE-36114D325552}" presName="compNode" presStyleCnt="0"/>
      <dgm:spPr/>
    </dgm:pt>
    <dgm:pt modelId="{CAE792E5-DF5F-4308-BAC3-537C9A423043}" type="pres">
      <dgm:prSet presAssocID="{4A70BE73-D7CD-4890-A9FE-36114D325552}" presName="iconRect" presStyleLbl="node1" presStyleIdx="0" presStyleCnt="3"/>
      <dgm:spPr>
        <a:blipFill>
          <a:blip xmlns:r="http://schemas.openxmlformats.org/officeDocument/2006/relationships"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dgm:spPr>
      <dgm:extLst>
        <a:ext uri="{E40237B7-FDA0-4F09-8148-C483321AD2D9}">
          <dgm14:cNvPr xmlns:dgm14="http://schemas.microsoft.com/office/drawing/2010/diagram" id="0" name="" descr="Database"/>
        </a:ext>
      </dgm:extLst>
    </dgm:pt>
    <dgm:pt modelId="{CCF0E6F8-3984-4B1B-A77B-0420495CE185}" type="pres">
      <dgm:prSet presAssocID="{4A70BE73-D7CD-4890-A9FE-36114D325552}" presName="iconSpace" presStyleCnt="0"/>
      <dgm:spPr/>
    </dgm:pt>
    <dgm:pt modelId="{05B7990B-8E1A-4D4E-8E25-0ED9D0F6E615}" type="pres">
      <dgm:prSet presAssocID="{4A70BE73-D7CD-4890-A9FE-36114D325552}" presName="parTx" presStyleLbl="revTx" presStyleIdx="0" presStyleCnt="6">
        <dgm:presLayoutVars>
          <dgm:chMax val="0"/>
          <dgm:chPref val="0"/>
        </dgm:presLayoutVars>
      </dgm:prSet>
      <dgm:spPr/>
    </dgm:pt>
    <dgm:pt modelId="{3D06CD79-CD89-4A72-896F-FB72EC84581A}" type="pres">
      <dgm:prSet presAssocID="{4A70BE73-D7CD-4890-A9FE-36114D325552}" presName="txSpace" presStyleCnt="0"/>
      <dgm:spPr/>
    </dgm:pt>
    <dgm:pt modelId="{59AA93D2-AC82-4C37-8F53-342D15D583AF}" type="pres">
      <dgm:prSet presAssocID="{4A70BE73-D7CD-4890-A9FE-36114D325552}" presName="desTx" presStyleLbl="revTx" presStyleIdx="1" presStyleCnt="6">
        <dgm:presLayoutVars/>
      </dgm:prSet>
      <dgm:spPr/>
    </dgm:pt>
    <dgm:pt modelId="{3C2AA9C0-DB06-45F3-B116-1B2A8B793E63}" type="pres">
      <dgm:prSet presAssocID="{EDFD2684-CED9-46D5-BB19-8CB017FE5865}" presName="sibTrans" presStyleCnt="0"/>
      <dgm:spPr/>
    </dgm:pt>
    <dgm:pt modelId="{5BEB0A65-2C1E-49BB-82E8-4DA1BA99AE62}" type="pres">
      <dgm:prSet presAssocID="{366CF084-C2F8-4825-84D5-9C5F774DA98B}" presName="compNode" presStyleCnt="0"/>
      <dgm:spPr/>
    </dgm:pt>
    <dgm:pt modelId="{994191F5-C06D-43BB-B7A9-834C2F7BCD01}" type="pres">
      <dgm:prSet presAssocID="{366CF084-C2F8-4825-84D5-9C5F774DA98B}" presName="iconRect" presStyleLbl="node1" presStyleIdx="1" presStyleCnt="3"/>
      <dgm:spPr>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dgm:spPr>
      <dgm:extLst>
        <a:ext uri="{E40237B7-FDA0-4F09-8148-C483321AD2D9}">
          <dgm14:cNvPr xmlns:dgm14="http://schemas.microsoft.com/office/drawing/2010/diagram" id="0" name="" descr="Table"/>
        </a:ext>
      </dgm:extLst>
    </dgm:pt>
    <dgm:pt modelId="{22508A4C-8B3A-4EB5-ADD9-FB58577F32A2}" type="pres">
      <dgm:prSet presAssocID="{366CF084-C2F8-4825-84D5-9C5F774DA98B}" presName="iconSpace" presStyleCnt="0"/>
      <dgm:spPr/>
    </dgm:pt>
    <dgm:pt modelId="{5C6EE91B-D96F-451A-848F-572ED3847A6D}" type="pres">
      <dgm:prSet presAssocID="{366CF084-C2F8-4825-84D5-9C5F774DA98B}" presName="parTx" presStyleLbl="revTx" presStyleIdx="2" presStyleCnt="6">
        <dgm:presLayoutVars>
          <dgm:chMax val="0"/>
          <dgm:chPref val="0"/>
        </dgm:presLayoutVars>
      </dgm:prSet>
      <dgm:spPr/>
    </dgm:pt>
    <dgm:pt modelId="{DB19CC5E-FC5E-4A45-A0D5-814F1709335D}" type="pres">
      <dgm:prSet presAssocID="{366CF084-C2F8-4825-84D5-9C5F774DA98B}" presName="txSpace" presStyleCnt="0"/>
      <dgm:spPr/>
    </dgm:pt>
    <dgm:pt modelId="{F6D6B37B-6454-48D3-B74E-09EC8F598BB3}" type="pres">
      <dgm:prSet presAssocID="{366CF084-C2F8-4825-84D5-9C5F774DA98B}" presName="desTx" presStyleLbl="revTx" presStyleIdx="3" presStyleCnt="6">
        <dgm:presLayoutVars/>
      </dgm:prSet>
      <dgm:spPr/>
    </dgm:pt>
    <dgm:pt modelId="{04E0D3CC-CDEC-40FA-96CD-4AA3C41287BA}" type="pres">
      <dgm:prSet presAssocID="{F2E71F43-3493-4C0A-B559-38E33A1DC4A0}" presName="sibTrans" presStyleCnt="0"/>
      <dgm:spPr/>
    </dgm:pt>
    <dgm:pt modelId="{46F7E9E4-7C67-4865-8B88-B0329FF693FA}" type="pres">
      <dgm:prSet presAssocID="{5E63E9C2-401D-49C0-8994-BDA33DB81A75}" presName="compNode" presStyleCnt="0"/>
      <dgm:spPr/>
    </dgm:pt>
    <dgm:pt modelId="{760C6616-E531-4ABA-BAA1-DC9672632D72}" type="pres">
      <dgm:prSet presAssocID="{5E63E9C2-401D-49C0-8994-BDA33DB81A75}" presName="iconRect" presStyleLbl="node1" presStyleIdx="2" presStyleCnt="3"/>
      <dgm:spPr>
        <a:blipFill>
          <a:blip xmlns:r="http://schemas.openxmlformats.org/officeDocument/2006/relationships"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a:noFill/>
        </a:ln>
      </dgm:spPr>
      <dgm:extLst>
        <a:ext uri="{E40237B7-FDA0-4F09-8148-C483321AD2D9}">
          <dgm14:cNvPr xmlns:dgm14="http://schemas.microsoft.com/office/drawing/2010/diagram" id="0" name="" descr="Syncing Cloud"/>
        </a:ext>
      </dgm:extLst>
    </dgm:pt>
    <dgm:pt modelId="{22BD5CD7-C25E-4B51-BCDD-3EDF40D4F67F}" type="pres">
      <dgm:prSet presAssocID="{5E63E9C2-401D-49C0-8994-BDA33DB81A75}" presName="iconSpace" presStyleCnt="0"/>
      <dgm:spPr/>
    </dgm:pt>
    <dgm:pt modelId="{FDA59228-11F6-44F0-B85F-AFC2E88696AA}" type="pres">
      <dgm:prSet presAssocID="{5E63E9C2-401D-49C0-8994-BDA33DB81A75}" presName="parTx" presStyleLbl="revTx" presStyleIdx="4" presStyleCnt="6">
        <dgm:presLayoutVars>
          <dgm:chMax val="0"/>
          <dgm:chPref val="0"/>
        </dgm:presLayoutVars>
      </dgm:prSet>
      <dgm:spPr/>
    </dgm:pt>
    <dgm:pt modelId="{F66925A5-9E0D-420D-88D6-EA4CC1BB018D}" type="pres">
      <dgm:prSet presAssocID="{5E63E9C2-401D-49C0-8994-BDA33DB81A75}" presName="txSpace" presStyleCnt="0"/>
      <dgm:spPr/>
    </dgm:pt>
    <dgm:pt modelId="{1DCA0E6C-A8D8-4797-A005-CD272EEE9B61}" type="pres">
      <dgm:prSet presAssocID="{5E63E9C2-401D-49C0-8994-BDA33DB81A75}" presName="desTx" presStyleLbl="revTx" presStyleIdx="5" presStyleCnt="6">
        <dgm:presLayoutVars/>
      </dgm:prSet>
      <dgm:spPr/>
    </dgm:pt>
  </dgm:ptLst>
  <dgm:cxnLst>
    <dgm:cxn modelId="{01E3F107-0E84-4CD7-A242-5B3D29270531}" type="presOf" srcId="{433D1BD4-9424-4F2D-811F-970A379CD460}" destId="{AAF28A44-DCAC-4E52-9491-F30951C91FD0}" srcOrd="0" destOrd="0" presId="urn:microsoft.com/office/officeart/2018/5/layout/CenteredIconLabelDescriptionList"/>
    <dgm:cxn modelId="{A76C2228-21FC-41DC-88D2-FC61B500336D}" srcId="{5E63E9C2-401D-49C0-8994-BDA33DB81A75}" destId="{667B7146-BAFF-4FF2-9316-EF96461635A7}" srcOrd="0" destOrd="0" parTransId="{93E8949F-8260-4181-B7C3-A012321BC6C1}" sibTransId="{B7E55F53-7C71-4C00-91C6-72994CD40BB4}"/>
    <dgm:cxn modelId="{EC542767-2226-4348-B784-F402FD5DADEC}" srcId="{433D1BD4-9424-4F2D-811F-970A379CD460}" destId="{366CF084-C2F8-4825-84D5-9C5F774DA98B}" srcOrd="1" destOrd="0" parTransId="{F5E47662-3882-4806-8C71-6EBF684984D6}" sibTransId="{F2E71F43-3493-4C0A-B559-38E33A1DC4A0}"/>
    <dgm:cxn modelId="{8B62BF73-19E3-4F47-B65D-41ED390213CE}" srcId="{366CF084-C2F8-4825-84D5-9C5F774DA98B}" destId="{93338A7C-CBF4-4780-B324-E01EA6F45A61}" srcOrd="0" destOrd="0" parTransId="{18327B8E-9985-4FDC-809A-C41B4AFEC42D}" sibTransId="{FEB29DDB-6FD5-4A9D-B5D2-44FB37156C24}"/>
    <dgm:cxn modelId="{A9981291-7F6E-4137-8B6C-F738B68C3BC1}" srcId="{433D1BD4-9424-4F2D-811F-970A379CD460}" destId="{4A70BE73-D7CD-4890-A9FE-36114D325552}" srcOrd="0" destOrd="0" parTransId="{44768172-CA75-44DE-8866-325625CD8C70}" sibTransId="{EDFD2684-CED9-46D5-BB19-8CB017FE5865}"/>
    <dgm:cxn modelId="{D23418A1-89C5-4E30-A72B-9F3B8BC2BAE2}" srcId="{4A70BE73-D7CD-4890-A9FE-36114D325552}" destId="{F37C539C-6080-44BC-83E2-474C043C1A78}" srcOrd="0" destOrd="0" parTransId="{E4400BA5-FC74-498C-B2C5-82D63FF5A371}" sibTransId="{88D75F3C-AB1B-4CB3-9E5B-CC77FC97FC10}"/>
    <dgm:cxn modelId="{D5B20EA3-B07B-490C-8356-CB45E3580CED}" type="presOf" srcId="{667B7146-BAFF-4FF2-9316-EF96461635A7}" destId="{1DCA0E6C-A8D8-4797-A005-CD272EEE9B61}" srcOrd="0" destOrd="0" presId="urn:microsoft.com/office/officeart/2018/5/layout/CenteredIconLabelDescriptionList"/>
    <dgm:cxn modelId="{ACE639A4-AC7D-424F-BF2D-57D2A65DA8E1}" type="presOf" srcId="{436DA926-B63F-4E15-9C46-C3B7E85382A9}" destId="{59AA93D2-AC82-4C37-8F53-342D15D583AF}" srcOrd="0" destOrd="1" presId="urn:microsoft.com/office/officeart/2018/5/layout/CenteredIconLabelDescriptionList"/>
    <dgm:cxn modelId="{0CE93AA8-321C-4216-AFFC-8534B4650C72}" srcId="{4A70BE73-D7CD-4890-A9FE-36114D325552}" destId="{436DA926-B63F-4E15-9C46-C3B7E85382A9}" srcOrd="1" destOrd="0" parTransId="{593400E6-A2EB-404A-9477-EF5AAB3FBABA}" sibTransId="{1D2A6829-FA38-45FB-A491-038F225097E5}"/>
    <dgm:cxn modelId="{2F32F8AF-6062-4291-9C43-31EDE3398B63}" type="presOf" srcId="{93338A7C-CBF4-4780-B324-E01EA6F45A61}" destId="{F6D6B37B-6454-48D3-B74E-09EC8F598BB3}" srcOrd="0" destOrd="0" presId="urn:microsoft.com/office/officeart/2018/5/layout/CenteredIconLabelDescriptionList"/>
    <dgm:cxn modelId="{3F000AB0-85B0-4C40-A9D2-95EAE22D33D4}" type="presOf" srcId="{5E63E9C2-401D-49C0-8994-BDA33DB81A75}" destId="{FDA59228-11F6-44F0-B85F-AFC2E88696AA}" srcOrd="0" destOrd="0" presId="urn:microsoft.com/office/officeart/2018/5/layout/CenteredIconLabelDescriptionList"/>
    <dgm:cxn modelId="{5B5298BD-48F7-4E01-9335-19CB4F4D9058}" srcId="{433D1BD4-9424-4F2D-811F-970A379CD460}" destId="{5E63E9C2-401D-49C0-8994-BDA33DB81A75}" srcOrd="2" destOrd="0" parTransId="{643F44E0-6C17-496C-ACE1-2C213B5D9AD8}" sibTransId="{B62C880C-71DB-4A11-952C-1C9E69FE4B61}"/>
    <dgm:cxn modelId="{2217FACA-0F19-48E9-B184-05DB21E9D09C}" type="presOf" srcId="{366CF084-C2F8-4825-84D5-9C5F774DA98B}" destId="{5C6EE91B-D96F-451A-848F-572ED3847A6D}" srcOrd="0" destOrd="0" presId="urn:microsoft.com/office/officeart/2018/5/layout/CenteredIconLabelDescriptionList"/>
    <dgm:cxn modelId="{D35FE7E7-098B-470C-B3AD-2BC31FCCBEE9}" type="presOf" srcId="{F37C539C-6080-44BC-83E2-474C043C1A78}" destId="{59AA93D2-AC82-4C37-8F53-342D15D583AF}" srcOrd="0" destOrd="0" presId="urn:microsoft.com/office/officeart/2018/5/layout/CenteredIconLabelDescriptionList"/>
    <dgm:cxn modelId="{8ED294F5-676C-446B-931F-7C2AD03C6392}" type="presOf" srcId="{4A70BE73-D7CD-4890-A9FE-36114D325552}" destId="{05B7990B-8E1A-4D4E-8E25-0ED9D0F6E615}" srcOrd="0" destOrd="0" presId="urn:microsoft.com/office/officeart/2018/5/layout/CenteredIconLabelDescriptionList"/>
    <dgm:cxn modelId="{34A1D348-9DEA-430B-A1BF-5987CA3B3BF9}" type="presParOf" srcId="{AAF28A44-DCAC-4E52-9491-F30951C91FD0}" destId="{EE0DC81A-4AAE-4711-8B65-53C8F49A6452}" srcOrd="0" destOrd="0" presId="urn:microsoft.com/office/officeart/2018/5/layout/CenteredIconLabelDescriptionList"/>
    <dgm:cxn modelId="{63A7B190-91B5-4F63-9FB0-FB13739DFCA4}" type="presParOf" srcId="{EE0DC81A-4AAE-4711-8B65-53C8F49A6452}" destId="{CAE792E5-DF5F-4308-BAC3-537C9A423043}" srcOrd="0" destOrd="0" presId="urn:microsoft.com/office/officeart/2018/5/layout/CenteredIconLabelDescriptionList"/>
    <dgm:cxn modelId="{235FF757-7564-4CD4-ACBB-754F66FB6597}" type="presParOf" srcId="{EE0DC81A-4AAE-4711-8B65-53C8F49A6452}" destId="{CCF0E6F8-3984-4B1B-A77B-0420495CE185}" srcOrd="1" destOrd="0" presId="urn:microsoft.com/office/officeart/2018/5/layout/CenteredIconLabelDescriptionList"/>
    <dgm:cxn modelId="{601D1DD2-5662-4E59-B2BF-B3A8139EF0ED}" type="presParOf" srcId="{EE0DC81A-4AAE-4711-8B65-53C8F49A6452}" destId="{05B7990B-8E1A-4D4E-8E25-0ED9D0F6E615}" srcOrd="2" destOrd="0" presId="urn:microsoft.com/office/officeart/2018/5/layout/CenteredIconLabelDescriptionList"/>
    <dgm:cxn modelId="{29FD2F62-9654-405B-91ED-0218E8AF5454}" type="presParOf" srcId="{EE0DC81A-4AAE-4711-8B65-53C8F49A6452}" destId="{3D06CD79-CD89-4A72-896F-FB72EC84581A}" srcOrd="3" destOrd="0" presId="urn:microsoft.com/office/officeart/2018/5/layout/CenteredIconLabelDescriptionList"/>
    <dgm:cxn modelId="{83324D35-7FAC-4552-80D0-45E289C678CA}" type="presParOf" srcId="{EE0DC81A-4AAE-4711-8B65-53C8F49A6452}" destId="{59AA93D2-AC82-4C37-8F53-342D15D583AF}" srcOrd="4" destOrd="0" presId="urn:microsoft.com/office/officeart/2018/5/layout/CenteredIconLabelDescriptionList"/>
    <dgm:cxn modelId="{953CBFC5-C2F5-41CE-AFAF-9871E300358D}" type="presParOf" srcId="{AAF28A44-DCAC-4E52-9491-F30951C91FD0}" destId="{3C2AA9C0-DB06-45F3-B116-1B2A8B793E63}" srcOrd="1" destOrd="0" presId="urn:microsoft.com/office/officeart/2018/5/layout/CenteredIconLabelDescriptionList"/>
    <dgm:cxn modelId="{AFABCB07-4C93-4969-8F0B-FF5676F62A29}" type="presParOf" srcId="{AAF28A44-DCAC-4E52-9491-F30951C91FD0}" destId="{5BEB0A65-2C1E-49BB-82E8-4DA1BA99AE62}" srcOrd="2" destOrd="0" presId="urn:microsoft.com/office/officeart/2018/5/layout/CenteredIconLabelDescriptionList"/>
    <dgm:cxn modelId="{25587B39-9CE3-49E7-8CA6-DE7541EC7B2A}" type="presParOf" srcId="{5BEB0A65-2C1E-49BB-82E8-4DA1BA99AE62}" destId="{994191F5-C06D-43BB-B7A9-834C2F7BCD01}" srcOrd="0" destOrd="0" presId="urn:microsoft.com/office/officeart/2018/5/layout/CenteredIconLabelDescriptionList"/>
    <dgm:cxn modelId="{980CF1E7-AEC5-4568-BFD5-26DBABDB9839}" type="presParOf" srcId="{5BEB0A65-2C1E-49BB-82E8-4DA1BA99AE62}" destId="{22508A4C-8B3A-4EB5-ADD9-FB58577F32A2}" srcOrd="1" destOrd="0" presId="urn:microsoft.com/office/officeart/2018/5/layout/CenteredIconLabelDescriptionList"/>
    <dgm:cxn modelId="{4193B6E7-0AE1-417D-944D-113380653892}" type="presParOf" srcId="{5BEB0A65-2C1E-49BB-82E8-4DA1BA99AE62}" destId="{5C6EE91B-D96F-451A-848F-572ED3847A6D}" srcOrd="2" destOrd="0" presId="urn:microsoft.com/office/officeart/2018/5/layout/CenteredIconLabelDescriptionList"/>
    <dgm:cxn modelId="{B9D00D10-40D4-4709-BA28-0FA772F29D76}" type="presParOf" srcId="{5BEB0A65-2C1E-49BB-82E8-4DA1BA99AE62}" destId="{DB19CC5E-FC5E-4A45-A0D5-814F1709335D}" srcOrd="3" destOrd="0" presId="urn:microsoft.com/office/officeart/2018/5/layout/CenteredIconLabelDescriptionList"/>
    <dgm:cxn modelId="{1A2C95BA-D624-405C-9978-F4DB517876EC}" type="presParOf" srcId="{5BEB0A65-2C1E-49BB-82E8-4DA1BA99AE62}" destId="{F6D6B37B-6454-48D3-B74E-09EC8F598BB3}" srcOrd="4" destOrd="0" presId="urn:microsoft.com/office/officeart/2018/5/layout/CenteredIconLabelDescriptionList"/>
    <dgm:cxn modelId="{41B36D4A-50DE-4D77-ABB4-5AAE01120801}" type="presParOf" srcId="{AAF28A44-DCAC-4E52-9491-F30951C91FD0}" destId="{04E0D3CC-CDEC-40FA-96CD-4AA3C41287BA}" srcOrd="3" destOrd="0" presId="urn:microsoft.com/office/officeart/2018/5/layout/CenteredIconLabelDescriptionList"/>
    <dgm:cxn modelId="{AD0E3D68-26EC-476A-9288-21A448B550AC}" type="presParOf" srcId="{AAF28A44-DCAC-4E52-9491-F30951C91FD0}" destId="{46F7E9E4-7C67-4865-8B88-B0329FF693FA}" srcOrd="4" destOrd="0" presId="urn:microsoft.com/office/officeart/2018/5/layout/CenteredIconLabelDescriptionList"/>
    <dgm:cxn modelId="{094859DA-9BB3-45D5-914F-491AB242C9D1}" type="presParOf" srcId="{46F7E9E4-7C67-4865-8B88-B0329FF693FA}" destId="{760C6616-E531-4ABA-BAA1-DC9672632D72}" srcOrd="0" destOrd="0" presId="urn:microsoft.com/office/officeart/2018/5/layout/CenteredIconLabelDescriptionList"/>
    <dgm:cxn modelId="{4725739D-46CC-4E27-8E10-87ADE1771231}" type="presParOf" srcId="{46F7E9E4-7C67-4865-8B88-B0329FF693FA}" destId="{22BD5CD7-C25E-4B51-BCDD-3EDF40D4F67F}" srcOrd="1" destOrd="0" presId="urn:microsoft.com/office/officeart/2018/5/layout/CenteredIconLabelDescriptionList"/>
    <dgm:cxn modelId="{CFF75DB7-D4EC-465A-BA00-311D0025BE26}" type="presParOf" srcId="{46F7E9E4-7C67-4865-8B88-B0329FF693FA}" destId="{FDA59228-11F6-44F0-B85F-AFC2E88696AA}" srcOrd="2" destOrd="0" presId="urn:microsoft.com/office/officeart/2018/5/layout/CenteredIconLabelDescriptionList"/>
    <dgm:cxn modelId="{828C7A44-E48C-4CEE-955A-88C709B72548}" type="presParOf" srcId="{46F7E9E4-7C67-4865-8B88-B0329FF693FA}" destId="{F66925A5-9E0D-420D-88D6-EA4CC1BB018D}" srcOrd="3" destOrd="0" presId="urn:microsoft.com/office/officeart/2018/5/layout/CenteredIconLabelDescriptionList"/>
    <dgm:cxn modelId="{18F953C0-5217-491F-8947-99C3F464FC98}" type="presParOf" srcId="{46F7E9E4-7C67-4865-8B88-B0329FF693FA}" destId="{1DCA0E6C-A8D8-4797-A005-CD272EEE9B61}" srcOrd="4" destOrd="0" presId="urn:microsoft.com/office/officeart/2018/5/layout/Centered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E792E5-DF5F-4308-BAC3-537C9A423043}">
      <dsp:nvSpPr>
        <dsp:cNvPr id="0" name=""/>
        <dsp:cNvSpPr/>
      </dsp:nvSpPr>
      <dsp:spPr>
        <a:xfrm>
          <a:off x="742224" y="0"/>
          <a:ext cx="785471" cy="37236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5B7990B-8E1A-4D4E-8E25-0ED9D0F6E615}">
      <dsp:nvSpPr>
        <dsp:cNvPr id="0" name=""/>
        <dsp:cNvSpPr/>
      </dsp:nvSpPr>
      <dsp:spPr>
        <a:xfrm>
          <a:off x="12858" y="427620"/>
          <a:ext cx="2244204" cy="1595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sz="1400" kern="1200"/>
            <a:t>EXTRACT </a:t>
          </a:r>
        </a:p>
      </dsp:txBody>
      <dsp:txXfrm>
        <a:off x="12858" y="427620"/>
        <a:ext cx="2244204" cy="159584"/>
      </dsp:txXfrm>
    </dsp:sp>
    <dsp:sp modelId="{59AA93D2-AC82-4C37-8F53-342D15D583AF}">
      <dsp:nvSpPr>
        <dsp:cNvPr id="0" name=""/>
        <dsp:cNvSpPr/>
      </dsp:nvSpPr>
      <dsp:spPr>
        <a:xfrm>
          <a:off x="12858" y="612905"/>
          <a:ext cx="2244204" cy="21004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endParaRPr lang="en-US" sz="1100" kern="1200" dirty="0"/>
        </a:p>
        <a:p>
          <a:pPr marL="0" lvl="0" indent="0" algn="ctr" defTabSz="488950">
            <a:lnSpc>
              <a:spcPct val="100000"/>
            </a:lnSpc>
            <a:spcBef>
              <a:spcPct val="0"/>
            </a:spcBef>
            <a:spcAft>
              <a:spcPct val="35000"/>
            </a:spcAft>
            <a:buNone/>
          </a:pPr>
          <a:r>
            <a:rPr lang="en-US" sz="1100" kern="1200" dirty="0"/>
            <a:t>The data was extracted from </a:t>
          </a:r>
          <a:r>
            <a:rPr lang="en-US" sz="1100" u="sng" kern="1200" dirty="0">
              <a:hlinkClick xmlns:r="http://schemas.openxmlformats.org/officeDocument/2006/relationships" r:id="rId3"/>
            </a:rPr>
            <a:t>https://data.boston.gov/dataset/crime-incident-reports-august-2015-to-date-source-new-system/resource/f4495ee9-c42c-4019-82c1-d067f07e45d2</a:t>
          </a:r>
          <a:r>
            <a:rPr lang="en-US" sz="1100" u="sng" kern="1200" dirty="0"/>
            <a:t>. </a:t>
          </a:r>
          <a:endParaRPr lang="en-US" sz="1100" kern="1200" dirty="0"/>
        </a:p>
        <a:p>
          <a:pPr marL="0" lvl="0" indent="0" algn="ctr" defTabSz="488950">
            <a:lnSpc>
              <a:spcPct val="100000"/>
            </a:lnSpc>
            <a:spcBef>
              <a:spcPct val="0"/>
            </a:spcBef>
            <a:spcAft>
              <a:spcPct val="35000"/>
            </a:spcAft>
            <a:buNone/>
          </a:pPr>
          <a:r>
            <a:rPr lang="en-US" sz="1100" kern="1200" dirty="0"/>
            <a:t>We downloaded the CSV file containing the crime data from 2021. </a:t>
          </a:r>
        </a:p>
        <a:p>
          <a:pPr marL="0" lvl="0" indent="0" algn="ctr" defTabSz="488950">
            <a:lnSpc>
              <a:spcPct val="100000"/>
            </a:lnSpc>
            <a:spcBef>
              <a:spcPct val="0"/>
            </a:spcBef>
            <a:spcAft>
              <a:spcPct val="35000"/>
            </a:spcAft>
            <a:buNone/>
          </a:pPr>
          <a:endParaRPr lang="en-US" sz="1100" kern="1200" dirty="0"/>
        </a:p>
        <a:p>
          <a:pPr marL="0" lvl="0" indent="0" algn="ctr" defTabSz="488950">
            <a:lnSpc>
              <a:spcPct val="100000"/>
            </a:lnSpc>
            <a:spcBef>
              <a:spcPct val="0"/>
            </a:spcBef>
            <a:spcAft>
              <a:spcPct val="35000"/>
            </a:spcAft>
            <a:buNone/>
          </a:pPr>
          <a:endParaRPr lang="en-US" sz="1100" kern="1200" dirty="0"/>
        </a:p>
      </dsp:txBody>
      <dsp:txXfrm>
        <a:off x="12858" y="612905"/>
        <a:ext cx="2244204" cy="2100478"/>
      </dsp:txXfrm>
    </dsp:sp>
    <dsp:sp modelId="{994191F5-C06D-43BB-B7A9-834C2F7BCD01}">
      <dsp:nvSpPr>
        <dsp:cNvPr id="0" name=""/>
        <dsp:cNvSpPr/>
      </dsp:nvSpPr>
      <dsp:spPr>
        <a:xfrm>
          <a:off x="3379164" y="0"/>
          <a:ext cx="785471" cy="372362"/>
        </a:xfrm>
        <a:prstGeom prst="rect">
          <a:avLst/>
        </a:prstGeom>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C6EE91B-D96F-451A-848F-572ED3847A6D}">
      <dsp:nvSpPr>
        <dsp:cNvPr id="0" name=""/>
        <dsp:cNvSpPr/>
      </dsp:nvSpPr>
      <dsp:spPr>
        <a:xfrm>
          <a:off x="2649797" y="427620"/>
          <a:ext cx="2244204" cy="1595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sz="1400" kern="1200"/>
            <a:t>TRANSFORM </a:t>
          </a:r>
        </a:p>
      </dsp:txBody>
      <dsp:txXfrm>
        <a:off x="2649797" y="427620"/>
        <a:ext cx="2244204" cy="159584"/>
      </dsp:txXfrm>
    </dsp:sp>
    <dsp:sp modelId="{F6D6B37B-6454-48D3-B74E-09EC8F598BB3}">
      <dsp:nvSpPr>
        <dsp:cNvPr id="0" name=""/>
        <dsp:cNvSpPr/>
      </dsp:nvSpPr>
      <dsp:spPr>
        <a:xfrm>
          <a:off x="2649797" y="612905"/>
          <a:ext cx="2244204" cy="21004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endParaRPr lang="en-US" sz="1100" kern="1200" dirty="0"/>
        </a:p>
        <a:p>
          <a:pPr marL="0" lvl="0" indent="0" algn="ctr" defTabSz="488950">
            <a:lnSpc>
              <a:spcPct val="100000"/>
            </a:lnSpc>
            <a:spcBef>
              <a:spcPct val="0"/>
            </a:spcBef>
            <a:spcAft>
              <a:spcPct val="35000"/>
            </a:spcAft>
            <a:buNone/>
          </a:pPr>
          <a:r>
            <a:rPr lang="en-US" sz="1100" kern="1200" dirty="0"/>
            <a:t>The data was cleaned by taking out the null values and irrelevant columns were deleted. Data frames were created with the clean dataset. </a:t>
          </a:r>
        </a:p>
      </dsp:txBody>
      <dsp:txXfrm>
        <a:off x="2649797" y="612905"/>
        <a:ext cx="2244204" cy="2100478"/>
      </dsp:txXfrm>
    </dsp:sp>
    <dsp:sp modelId="{760C6616-E531-4ABA-BAA1-DC9672632D72}">
      <dsp:nvSpPr>
        <dsp:cNvPr id="0" name=""/>
        <dsp:cNvSpPr/>
      </dsp:nvSpPr>
      <dsp:spPr>
        <a:xfrm>
          <a:off x="6016104" y="0"/>
          <a:ext cx="785471" cy="372362"/>
        </a:xfrm>
        <a:prstGeom prst="rect">
          <a:avLst/>
        </a:prstGeom>
        <a:blipFill>
          <a:blip xmlns:r="http://schemas.openxmlformats.org/officeDocument/2006/relationships"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DA59228-11F6-44F0-B85F-AFC2E88696AA}">
      <dsp:nvSpPr>
        <dsp:cNvPr id="0" name=""/>
        <dsp:cNvSpPr/>
      </dsp:nvSpPr>
      <dsp:spPr>
        <a:xfrm>
          <a:off x="5286737" y="427620"/>
          <a:ext cx="2244204" cy="1595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sz="1400" kern="1200"/>
            <a:t>LOAD </a:t>
          </a:r>
        </a:p>
      </dsp:txBody>
      <dsp:txXfrm>
        <a:off x="5286737" y="427620"/>
        <a:ext cx="2244204" cy="159584"/>
      </dsp:txXfrm>
    </dsp:sp>
    <dsp:sp modelId="{1DCA0E6C-A8D8-4797-A005-CD272EEE9B61}">
      <dsp:nvSpPr>
        <dsp:cNvPr id="0" name=""/>
        <dsp:cNvSpPr/>
      </dsp:nvSpPr>
      <dsp:spPr>
        <a:xfrm>
          <a:off x="5286737" y="612905"/>
          <a:ext cx="2244204" cy="21004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dirty="0"/>
            <a:t>	</a:t>
          </a:r>
        </a:p>
        <a:p>
          <a:pPr marL="0" lvl="0" indent="0" algn="ctr" defTabSz="488950">
            <a:lnSpc>
              <a:spcPct val="100000"/>
            </a:lnSpc>
            <a:spcBef>
              <a:spcPct val="0"/>
            </a:spcBef>
            <a:spcAft>
              <a:spcPct val="35000"/>
            </a:spcAft>
            <a:buNone/>
          </a:pPr>
          <a:r>
            <a:rPr lang="en-US" sz="1100" kern="1200" dirty="0"/>
            <a:t>The data was loaded and stored in SQL.  </a:t>
          </a:r>
        </a:p>
      </dsp:txBody>
      <dsp:txXfrm>
        <a:off x="5286737" y="612905"/>
        <a:ext cx="2244204" cy="2100478"/>
      </dsp:txXfrm>
    </dsp:sp>
  </dsp:spTree>
</dsp:drawing>
</file>

<file path=ppt/diagrams/layout1.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455472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13df38a974d_0_7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13df38a974d_0_7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13df38a974d_0_7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13df38a974d_0_7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The machine learning model chosen for this project was K-Means clustering with PCA (principal component analysis).</a:t>
            </a:r>
          </a:p>
          <a:p>
            <a:pPr marL="0" lvl="0" indent="0" algn="l" rtl="0">
              <a:spcBef>
                <a:spcPts val="0"/>
              </a:spcBef>
              <a:spcAft>
                <a:spcPts val="0"/>
              </a:spcAft>
              <a:buNone/>
            </a:pPr>
            <a:endParaRPr lang="en-US"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One of the reasons we chose this model was because we’re not looking for specific outputs, but rather for patterns to determine new patrols and/or stations for specific areas. Some of the limitations include clustering outliers by possibly giving outliers their own cluster, working exclusively only with numeric data, having to know the clusters ahead of time, and being prone to the curse of dimensionality. The benefits of this model include clustering the data to see patterns, it can scale to large data sets (since ours include 70,000+ data points), and it is relatively easy to use and can manipulate to suit our goals.</a:t>
            </a: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13df38a974d_0_7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 name="Google Shape;164;g13df38a974d_0_7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13df38a974d_0_8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 name="Google Shape;171;g13df38a974d_0_8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240359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784389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344547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Friday : 10,937</a:t>
            </a:r>
          </a:p>
          <a:p>
            <a:r>
              <a:rPr lang="en-US" dirty="0"/>
              <a:t>Wednesday: 10,461</a:t>
            </a:r>
          </a:p>
          <a:p>
            <a:r>
              <a:rPr lang="en-US" dirty="0"/>
              <a:t>Monday: 10,354 </a:t>
            </a:r>
          </a:p>
          <a:p>
            <a:r>
              <a:rPr lang="en-US" dirty="0"/>
              <a:t>Thursday: 10,324</a:t>
            </a:r>
          </a:p>
          <a:p>
            <a:r>
              <a:rPr lang="en-US" dirty="0"/>
              <a:t>Saturday: 10,254</a:t>
            </a:r>
          </a:p>
          <a:p>
            <a:r>
              <a:rPr lang="en-US" dirty="0"/>
              <a:t>Tuesday: 10, 164</a:t>
            </a:r>
          </a:p>
          <a:p>
            <a:r>
              <a:rPr lang="en-US" dirty="0"/>
              <a:t>Sunday:  9, 227 </a:t>
            </a:r>
          </a:p>
          <a:p>
            <a:r>
              <a:rPr lang="en-US" dirty="0"/>
              <a:t>Total Crime: 71, 721</a:t>
            </a:r>
          </a:p>
        </p:txBody>
      </p:sp>
    </p:spTree>
    <p:extLst>
      <p:ext uri="{BB962C8B-B14F-4D97-AF65-F5344CB8AC3E}">
        <p14:creationId xmlns:p14="http://schemas.microsoft.com/office/powerpoint/2010/main" val="31575588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417036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 </a:t>
            </a:r>
          </a:p>
        </p:txBody>
      </p:sp>
    </p:spTree>
    <p:extLst>
      <p:ext uri="{BB962C8B-B14F-4D97-AF65-F5344CB8AC3E}">
        <p14:creationId xmlns:p14="http://schemas.microsoft.com/office/powerpoint/2010/main" val="223474929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13df38a974d_0_8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g13df38a974d_0_8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13df38a974d_0_8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13df38a974d_0_8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13df38a974d_0_1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13df38a974d_0_1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dirty="0">
              <a:latin typeface="ACADEMY ENGRAVED LET PLAIN:1.0" panose="02000000000000000000" pitchFamily="2" charset="0"/>
              <a:sym typeface="Arial"/>
            </a:endParaRPr>
          </a:p>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Char char="•"/>
              <a:tabLst/>
              <a:defRPr/>
            </a:pPr>
            <a:r>
              <a:rPr lang="en-US" sz="1100" dirty="0">
                <a:sym typeface="Arial"/>
              </a:rPr>
              <a:t>Crime is one of the complex social problems that has grown over time with the increase in population and has significant impacts directly on victims and indirectly on the community. </a:t>
            </a:r>
            <a:r>
              <a:rPr lang="en-US" sz="1100" dirty="0"/>
              <a:t>No society in any part of the world is without crime.</a:t>
            </a:r>
            <a:endParaRPr lang="en-US" sz="1100" dirty="0">
              <a:sym typeface="Arial"/>
            </a:endParaRPr>
          </a:p>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Char char="•"/>
              <a:tabLst/>
              <a:defRPr/>
            </a:pPr>
            <a:endParaRPr lang="en-US" sz="1100" dirty="0">
              <a:latin typeface="ACADEMY ENGRAVED LET PLAIN:1.0" panose="02000000000000000000" pitchFamily="2" charset="0"/>
              <a:sym typeface="Arial"/>
            </a:endParaRPr>
          </a:p>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Char char="•"/>
              <a:tabLst/>
              <a:defRPr/>
            </a:pPr>
            <a:r>
              <a:rPr lang="en-US" sz="1100" dirty="0">
                <a:sym typeface="Arial"/>
              </a:rPr>
              <a:t>Boston is the capital and most crowded city of the Commonwealth of Massachusetts in the United States and the 24th-most populous city in the country. Boston has one of the highest crimes in the United States.</a:t>
            </a:r>
          </a:p>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Char char="•"/>
              <a:tabLst/>
              <a:defRPr/>
            </a:pPr>
            <a:endParaRPr lang="en-US" sz="1100" dirty="0">
              <a:latin typeface="ACADEMY ENGRAVED LET PLAIN:1.0" panose="02000000000000000000" pitchFamily="2" charset="0"/>
              <a:sym typeface="Arial"/>
            </a:endParaRPr>
          </a:p>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Char char="•"/>
              <a:tabLst/>
              <a:defRPr/>
            </a:pPr>
            <a:r>
              <a:rPr lang="en-US" sz="1100" dirty="0">
                <a:latin typeface="ACADEMY ENGRAVED LET PLAIN:1.0" panose="02000000000000000000" pitchFamily="2" charset="0"/>
                <a:sym typeface="Arial"/>
              </a:rPr>
              <a:t>It has been recorded 4,378 violent crimes in 2020 in Boston, giving it a violent crime rate of 6.48 per 1,000 people. There were 58 murders, 193 rapes, 923 robberies, and 3,204 sex assaults.</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229908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13df38a974d_0_7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13df38a974d_0_7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In our dataset, there were 17 variables:</a:t>
            </a:r>
          </a:p>
          <a:p>
            <a:pPr marL="171450" lvl="0" indent="-171450" algn="l" rtl="0">
              <a:spcBef>
                <a:spcPts val="0"/>
              </a:spcBef>
              <a:spcAft>
                <a:spcPts val="0"/>
              </a:spcAft>
              <a:buFont typeface="Arial" panose="020B0604020202020204" pitchFamily="34" charset="0"/>
              <a:buChar char="•"/>
            </a:pPr>
            <a:r>
              <a:rPr lang="en-US" sz="1100" b="0" i="0" u="none" strike="noStrike" cap="none" dirty="0">
                <a:solidFill>
                  <a:srgbClr val="000000"/>
                </a:solidFill>
                <a:effectLst/>
                <a:latin typeface="Arial"/>
                <a:ea typeface="Arial"/>
                <a:cs typeface="Arial"/>
                <a:sym typeface="Arial"/>
              </a:rPr>
              <a:t>Incident Number</a:t>
            </a:r>
          </a:p>
          <a:p>
            <a:pPr marL="171450" lvl="0" indent="-171450" algn="l" rtl="0">
              <a:spcBef>
                <a:spcPts val="0"/>
              </a:spcBef>
              <a:spcAft>
                <a:spcPts val="0"/>
              </a:spcAft>
              <a:buFont typeface="Arial" panose="020B0604020202020204" pitchFamily="34" charset="0"/>
              <a:buChar char="•"/>
            </a:pPr>
            <a:r>
              <a:rPr lang="en-US" sz="1100" b="0" i="0" u="none" strike="noStrike" cap="none" dirty="0">
                <a:solidFill>
                  <a:srgbClr val="000000"/>
                </a:solidFill>
                <a:effectLst/>
                <a:latin typeface="Arial"/>
                <a:ea typeface="Arial"/>
                <a:cs typeface="Arial"/>
                <a:sym typeface="Arial"/>
              </a:rPr>
              <a:t>Offense Code</a:t>
            </a:r>
          </a:p>
          <a:p>
            <a:pPr marL="171450" lvl="0" indent="-171450" algn="l" rtl="0">
              <a:spcBef>
                <a:spcPts val="0"/>
              </a:spcBef>
              <a:spcAft>
                <a:spcPts val="0"/>
              </a:spcAft>
              <a:buFont typeface="Arial" panose="020B0604020202020204" pitchFamily="34" charset="0"/>
              <a:buChar char="•"/>
            </a:pPr>
            <a:r>
              <a:rPr lang="en-US" sz="1100" b="0" i="0" u="none" strike="noStrike" cap="none" dirty="0">
                <a:solidFill>
                  <a:srgbClr val="000000"/>
                </a:solidFill>
                <a:effectLst/>
                <a:latin typeface="Arial"/>
                <a:ea typeface="Arial"/>
                <a:cs typeface="Arial"/>
                <a:sym typeface="Arial"/>
              </a:rPr>
              <a:t>Offense Description</a:t>
            </a:r>
          </a:p>
          <a:p>
            <a:pPr marL="171450" lvl="0" indent="-171450" algn="l" rtl="0">
              <a:spcBef>
                <a:spcPts val="0"/>
              </a:spcBef>
              <a:spcAft>
                <a:spcPts val="0"/>
              </a:spcAft>
              <a:buFont typeface="Arial" panose="020B0604020202020204" pitchFamily="34" charset="0"/>
              <a:buChar char="•"/>
            </a:pPr>
            <a:r>
              <a:rPr lang="en-US" sz="1100" b="0" i="0" u="none" strike="noStrike" cap="none" dirty="0">
                <a:solidFill>
                  <a:srgbClr val="000000"/>
                </a:solidFill>
                <a:effectLst/>
                <a:latin typeface="Arial"/>
                <a:ea typeface="Arial"/>
                <a:cs typeface="Arial"/>
                <a:sym typeface="Arial"/>
              </a:rPr>
              <a:t>Offense Code Group</a:t>
            </a:r>
          </a:p>
          <a:p>
            <a:pPr marL="171450" lvl="0" indent="-171450" algn="l" rtl="0">
              <a:spcBef>
                <a:spcPts val="0"/>
              </a:spcBef>
              <a:spcAft>
                <a:spcPts val="0"/>
              </a:spcAft>
              <a:buFont typeface="Arial" panose="020B0604020202020204" pitchFamily="34" charset="0"/>
              <a:buChar char="•"/>
            </a:pPr>
            <a:r>
              <a:rPr lang="en-US" sz="1100" b="0" i="0" u="none" strike="noStrike" cap="none" dirty="0">
                <a:solidFill>
                  <a:srgbClr val="000000"/>
                </a:solidFill>
                <a:effectLst/>
                <a:latin typeface="Arial"/>
                <a:ea typeface="Arial"/>
                <a:cs typeface="Arial"/>
                <a:sym typeface="Arial"/>
              </a:rPr>
              <a:t>District, Reporting Area</a:t>
            </a:r>
          </a:p>
          <a:p>
            <a:pPr marL="171450" lvl="0" indent="-171450" algn="l" rtl="0">
              <a:spcBef>
                <a:spcPts val="0"/>
              </a:spcBef>
              <a:spcAft>
                <a:spcPts val="0"/>
              </a:spcAft>
              <a:buFont typeface="Arial" panose="020B0604020202020204" pitchFamily="34" charset="0"/>
              <a:buChar char="•"/>
            </a:pPr>
            <a:r>
              <a:rPr lang="en-US" sz="1100" b="0" i="0" u="none" strike="noStrike" cap="none" dirty="0">
                <a:solidFill>
                  <a:srgbClr val="000000"/>
                </a:solidFill>
                <a:effectLst/>
                <a:latin typeface="Arial"/>
                <a:ea typeface="Arial"/>
                <a:cs typeface="Arial"/>
                <a:sym typeface="Arial"/>
              </a:rPr>
              <a:t>Shooting</a:t>
            </a:r>
          </a:p>
          <a:p>
            <a:pPr marL="171450" lvl="0" indent="-171450" algn="l" rtl="0">
              <a:spcBef>
                <a:spcPts val="0"/>
              </a:spcBef>
              <a:spcAft>
                <a:spcPts val="0"/>
              </a:spcAft>
              <a:buFont typeface="Arial" panose="020B0604020202020204" pitchFamily="34" charset="0"/>
              <a:buChar char="•"/>
            </a:pPr>
            <a:r>
              <a:rPr lang="en-US" sz="1100" b="0" i="0" u="none" strike="noStrike" cap="none" dirty="0">
                <a:solidFill>
                  <a:srgbClr val="000000"/>
                </a:solidFill>
                <a:effectLst/>
                <a:latin typeface="Arial"/>
                <a:ea typeface="Arial"/>
                <a:cs typeface="Arial"/>
                <a:sym typeface="Arial"/>
              </a:rPr>
              <a:t>Occurred on Date</a:t>
            </a:r>
          </a:p>
          <a:p>
            <a:pPr marL="171450" lvl="0" indent="-171450" algn="l" rtl="0">
              <a:spcBef>
                <a:spcPts val="0"/>
              </a:spcBef>
              <a:spcAft>
                <a:spcPts val="0"/>
              </a:spcAft>
              <a:buFont typeface="Arial" panose="020B0604020202020204" pitchFamily="34" charset="0"/>
              <a:buChar char="•"/>
            </a:pPr>
            <a:r>
              <a:rPr lang="en-US" sz="1100" b="0" i="0" u="none" strike="noStrike" cap="none" dirty="0">
                <a:solidFill>
                  <a:srgbClr val="000000"/>
                </a:solidFill>
                <a:effectLst/>
                <a:latin typeface="Arial"/>
                <a:ea typeface="Arial"/>
                <a:cs typeface="Arial"/>
                <a:sym typeface="Arial"/>
              </a:rPr>
              <a:t>Month, Year, Hour</a:t>
            </a:r>
          </a:p>
          <a:p>
            <a:pPr marL="171450" lvl="0" indent="-171450" algn="l" rtl="0">
              <a:spcBef>
                <a:spcPts val="0"/>
              </a:spcBef>
              <a:spcAft>
                <a:spcPts val="0"/>
              </a:spcAft>
              <a:buFont typeface="Arial" panose="020B0604020202020204" pitchFamily="34" charset="0"/>
              <a:buChar char="•"/>
            </a:pPr>
            <a:r>
              <a:rPr lang="en-US" sz="1100" b="0" i="0" u="none" strike="noStrike" cap="none" dirty="0">
                <a:solidFill>
                  <a:srgbClr val="000000"/>
                </a:solidFill>
                <a:effectLst/>
                <a:latin typeface="Arial"/>
                <a:ea typeface="Arial"/>
                <a:cs typeface="Arial"/>
                <a:sym typeface="Arial"/>
              </a:rPr>
              <a:t>UCR Part</a:t>
            </a:r>
          </a:p>
          <a:p>
            <a:pPr marL="171450" lvl="0" indent="-171450" algn="l" rtl="0">
              <a:spcBef>
                <a:spcPts val="0"/>
              </a:spcBef>
              <a:spcAft>
                <a:spcPts val="0"/>
              </a:spcAft>
              <a:buFont typeface="Arial" panose="020B0604020202020204" pitchFamily="34" charset="0"/>
              <a:buChar char="•"/>
            </a:pPr>
            <a:r>
              <a:rPr lang="en-US" sz="1100" b="0" i="0" u="none" strike="noStrike" cap="none" dirty="0">
                <a:solidFill>
                  <a:srgbClr val="000000"/>
                </a:solidFill>
                <a:effectLst/>
                <a:latin typeface="Arial"/>
                <a:ea typeface="Arial"/>
                <a:cs typeface="Arial"/>
                <a:sym typeface="Arial"/>
              </a:rPr>
              <a:t>Street</a:t>
            </a:r>
          </a:p>
          <a:p>
            <a:pPr marL="171450" lvl="0" indent="-171450" algn="l" rtl="0">
              <a:spcBef>
                <a:spcPts val="0"/>
              </a:spcBef>
              <a:spcAft>
                <a:spcPts val="0"/>
              </a:spcAft>
              <a:buFont typeface="Arial" panose="020B0604020202020204" pitchFamily="34" charset="0"/>
              <a:buChar char="•"/>
            </a:pPr>
            <a:r>
              <a:rPr lang="en-US" sz="1100" b="0" i="0" u="none" strike="noStrike" cap="none" dirty="0">
                <a:solidFill>
                  <a:srgbClr val="000000"/>
                </a:solidFill>
                <a:effectLst/>
                <a:latin typeface="Arial"/>
                <a:ea typeface="Arial"/>
                <a:cs typeface="Arial"/>
                <a:sym typeface="Arial"/>
              </a:rPr>
              <a:t>Latitude, Longitude, and Location. </a:t>
            </a:r>
          </a:p>
          <a:p>
            <a:pPr marL="171450" lvl="0" indent="-171450" algn="l" rtl="0">
              <a:spcBef>
                <a:spcPts val="0"/>
              </a:spcBef>
              <a:spcAft>
                <a:spcPts val="0"/>
              </a:spcAft>
              <a:buFont typeface="Arial" panose="020B0604020202020204" pitchFamily="34" charset="0"/>
              <a:buChar char="•"/>
            </a:pPr>
            <a:endParaRPr lang="en-US"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FontTx/>
              <a:buNone/>
            </a:pPr>
            <a:r>
              <a:rPr lang="en-US" sz="1100" b="0" i="0" u="none" strike="noStrike" cap="none" dirty="0">
                <a:solidFill>
                  <a:srgbClr val="000000"/>
                </a:solidFill>
                <a:effectLst/>
                <a:latin typeface="Arial"/>
                <a:ea typeface="Arial"/>
                <a:cs typeface="Arial"/>
                <a:sym typeface="Arial"/>
              </a:rPr>
              <a:t>Many of these variables had duplicate information. So, duplicate variables were dropped. Also, because the Offense Code Group and UCR part columns had null values, they were dropped to have cleaner and more organized dataset.</a:t>
            </a:r>
          </a:p>
          <a:p>
            <a:pPr marL="0" lvl="0" indent="0" algn="l" rtl="0">
              <a:spcBef>
                <a:spcPts val="0"/>
              </a:spcBef>
              <a:spcAft>
                <a:spcPts val="0"/>
              </a:spcAft>
              <a:buFontTx/>
              <a:buNone/>
            </a:pPr>
            <a:endParaRPr lang="en-US"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FontTx/>
              <a:buNone/>
            </a:pPr>
            <a:r>
              <a:rPr lang="en-US" sz="1100" b="0" i="0" u="none" strike="noStrike" cap="none" dirty="0">
                <a:solidFill>
                  <a:srgbClr val="000000"/>
                </a:solidFill>
                <a:effectLst/>
                <a:latin typeface="Arial"/>
                <a:ea typeface="Arial"/>
                <a:cs typeface="Arial"/>
                <a:sym typeface="Arial"/>
              </a:rPr>
              <a:t>Reporting Area, Latitude, and Longitude columns were dropped to provided similar information with the District and Location columns, respectively. </a:t>
            </a:r>
          </a:p>
          <a:p>
            <a:pPr marL="0" lvl="0" indent="0" algn="l" rtl="0">
              <a:spcBef>
                <a:spcPts val="0"/>
              </a:spcBef>
              <a:spcAft>
                <a:spcPts val="0"/>
              </a:spcAft>
              <a:buFontTx/>
              <a:buNone/>
            </a:pPr>
            <a:endParaRPr lang="en-US"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FontTx/>
              <a:buNone/>
            </a:pPr>
            <a:r>
              <a:rPr lang="en-US" sz="1100" b="0" i="0" u="none" strike="noStrike" cap="none" dirty="0">
                <a:solidFill>
                  <a:srgbClr val="000000"/>
                </a:solidFill>
                <a:effectLst/>
                <a:latin typeface="Arial"/>
                <a:ea typeface="Arial"/>
                <a:cs typeface="Arial"/>
                <a:sym typeface="Arial"/>
              </a:rPr>
              <a:t>Year column was dropped because all the data was from the year 2021. After further analysis, it was determined that we could also drop Street and Location in order to create our first K-Means clusters.</a:t>
            </a:r>
          </a:p>
          <a:p>
            <a:pPr marL="0" lvl="0" indent="0" algn="l" rtl="0">
              <a:spcBef>
                <a:spcPts val="0"/>
              </a:spcBef>
              <a:spcAft>
                <a:spcPts val="0"/>
              </a:spcAft>
              <a:buFontTx/>
              <a:buNone/>
            </a:pPr>
            <a:endParaRPr lang="en-US" sz="1100" b="0" i="0" u="none" strike="noStrike" cap="none" dirty="0">
              <a:solidFill>
                <a:srgbClr val="000000"/>
              </a:solidFill>
              <a:effectLst/>
              <a:latin typeface="Arial"/>
              <a:ea typeface="Arial"/>
              <a:cs typeface="Arial"/>
              <a:sym typeface="Aria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998647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In our dataset, there were 17 variables:</a:t>
            </a:r>
          </a:p>
          <a:p>
            <a:pPr marL="171450" lvl="0" indent="-171450" algn="l" rtl="0">
              <a:spcBef>
                <a:spcPts val="0"/>
              </a:spcBef>
              <a:spcAft>
                <a:spcPts val="0"/>
              </a:spcAft>
              <a:buFont typeface="Arial" panose="020B0604020202020204" pitchFamily="34" charset="0"/>
              <a:buChar char="•"/>
            </a:pPr>
            <a:r>
              <a:rPr lang="en-US" sz="1100" b="0" i="0" u="none" strike="noStrike" cap="none" dirty="0">
                <a:solidFill>
                  <a:srgbClr val="000000"/>
                </a:solidFill>
                <a:effectLst/>
                <a:latin typeface="Arial"/>
                <a:ea typeface="Arial"/>
                <a:cs typeface="Arial"/>
                <a:sym typeface="Arial"/>
              </a:rPr>
              <a:t>Incident Number</a:t>
            </a:r>
          </a:p>
          <a:p>
            <a:pPr marL="171450" lvl="0" indent="-171450" algn="l" rtl="0">
              <a:spcBef>
                <a:spcPts val="0"/>
              </a:spcBef>
              <a:spcAft>
                <a:spcPts val="0"/>
              </a:spcAft>
              <a:buFont typeface="Arial" panose="020B0604020202020204" pitchFamily="34" charset="0"/>
              <a:buChar char="•"/>
            </a:pPr>
            <a:r>
              <a:rPr lang="en-US" sz="1100" b="0" i="0" u="none" strike="noStrike" cap="none" dirty="0">
                <a:solidFill>
                  <a:srgbClr val="000000"/>
                </a:solidFill>
                <a:effectLst/>
                <a:latin typeface="Arial"/>
                <a:ea typeface="Arial"/>
                <a:cs typeface="Arial"/>
                <a:sym typeface="Arial"/>
              </a:rPr>
              <a:t>Offense Code</a:t>
            </a:r>
          </a:p>
          <a:p>
            <a:pPr marL="171450" lvl="0" indent="-171450" algn="l" rtl="0">
              <a:spcBef>
                <a:spcPts val="0"/>
              </a:spcBef>
              <a:spcAft>
                <a:spcPts val="0"/>
              </a:spcAft>
              <a:buFont typeface="Arial" panose="020B0604020202020204" pitchFamily="34" charset="0"/>
              <a:buChar char="•"/>
            </a:pPr>
            <a:r>
              <a:rPr lang="en-US" sz="1100" b="0" i="0" u="none" strike="noStrike" cap="none" dirty="0">
                <a:solidFill>
                  <a:srgbClr val="000000"/>
                </a:solidFill>
                <a:effectLst/>
                <a:latin typeface="Arial"/>
                <a:ea typeface="Arial"/>
                <a:cs typeface="Arial"/>
                <a:sym typeface="Arial"/>
              </a:rPr>
              <a:t>Offense Description</a:t>
            </a:r>
          </a:p>
          <a:p>
            <a:pPr marL="171450" lvl="0" indent="-171450" algn="l" rtl="0">
              <a:spcBef>
                <a:spcPts val="0"/>
              </a:spcBef>
              <a:spcAft>
                <a:spcPts val="0"/>
              </a:spcAft>
              <a:buFont typeface="Arial" panose="020B0604020202020204" pitchFamily="34" charset="0"/>
              <a:buChar char="•"/>
            </a:pPr>
            <a:r>
              <a:rPr lang="en-US" sz="1100" b="0" i="0" u="none" strike="noStrike" cap="none" dirty="0">
                <a:solidFill>
                  <a:srgbClr val="000000"/>
                </a:solidFill>
                <a:effectLst/>
                <a:latin typeface="Arial"/>
                <a:ea typeface="Arial"/>
                <a:cs typeface="Arial"/>
                <a:sym typeface="Arial"/>
              </a:rPr>
              <a:t>Offense Code Group</a:t>
            </a:r>
          </a:p>
          <a:p>
            <a:pPr marL="171450" lvl="0" indent="-171450" algn="l" rtl="0">
              <a:spcBef>
                <a:spcPts val="0"/>
              </a:spcBef>
              <a:spcAft>
                <a:spcPts val="0"/>
              </a:spcAft>
              <a:buFont typeface="Arial" panose="020B0604020202020204" pitchFamily="34" charset="0"/>
              <a:buChar char="•"/>
            </a:pPr>
            <a:r>
              <a:rPr lang="en-US" sz="1100" b="0" i="0" u="none" strike="noStrike" cap="none" dirty="0">
                <a:solidFill>
                  <a:srgbClr val="000000"/>
                </a:solidFill>
                <a:effectLst/>
                <a:latin typeface="Arial"/>
                <a:ea typeface="Arial"/>
                <a:cs typeface="Arial"/>
                <a:sym typeface="Arial"/>
              </a:rPr>
              <a:t>District, Reporting Area</a:t>
            </a:r>
          </a:p>
          <a:p>
            <a:pPr marL="171450" lvl="0" indent="-171450" algn="l" rtl="0">
              <a:spcBef>
                <a:spcPts val="0"/>
              </a:spcBef>
              <a:spcAft>
                <a:spcPts val="0"/>
              </a:spcAft>
              <a:buFont typeface="Arial" panose="020B0604020202020204" pitchFamily="34" charset="0"/>
              <a:buChar char="•"/>
            </a:pPr>
            <a:r>
              <a:rPr lang="en-US" sz="1100" b="0" i="0" u="none" strike="noStrike" cap="none" dirty="0">
                <a:solidFill>
                  <a:srgbClr val="000000"/>
                </a:solidFill>
                <a:effectLst/>
                <a:latin typeface="Arial"/>
                <a:ea typeface="Arial"/>
                <a:cs typeface="Arial"/>
                <a:sym typeface="Arial"/>
              </a:rPr>
              <a:t>Shooting</a:t>
            </a:r>
          </a:p>
          <a:p>
            <a:pPr marL="171450" lvl="0" indent="-171450" algn="l" rtl="0">
              <a:spcBef>
                <a:spcPts val="0"/>
              </a:spcBef>
              <a:spcAft>
                <a:spcPts val="0"/>
              </a:spcAft>
              <a:buFont typeface="Arial" panose="020B0604020202020204" pitchFamily="34" charset="0"/>
              <a:buChar char="•"/>
            </a:pPr>
            <a:r>
              <a:rPr lang="en-US" sz="1100" b="0" i="0" u="none" strike="noStrike" cap="none" dirty="0">
                <a:solidFill>
                  <a:srgbClr val="000000"/>
                </a:solidFill>
                <a:effectLst/>
                <a:latin typeface="Arial"/>
                <a:ea typeface="Arial"/>
                <a:cs typeface="Arial"/>
                <a:sym typeface="Arial"/>
              </a:rPr>
              <a:t>Occurred on Date</a:t>
            </a:r>
          </a:p>
          <a:p>
            <a:pPr marL="171450" lvl="0" indent="-171450" algn="l" rtl="0">
              <a:spcBef>
                <a:spcPts val="0"/>
              </a:spcBef>
              <a:spcAft>
                <a:spcPts val="0"/>
              </a:spcAft>
              <a:buFont typeface="Arial" panose="020B0604020202020204" pitchFamily="34" charset="0"/>
              <a:buChar char="•"/>
            </a:pPr>
            <a:r>
              <a:rPr lang="en-US" sz="1100" b="0" i="0" u="none" strike="noStrike" cap="none" dirty="0">
                <a:solidFill>
                  <a:srgbClr val="000000"/>
                </a:solidFill>
                <a:effectLst/>
                <a:latin typeface="Arial"/>
                <a:ea typeface="Arial"/>
                <a:cs typeface="Arial"/>
                <a:sym typeface="Arial"/>
              </a:rPr>
              <a:t>Month, Year, Hour</a:t>
            </a:r>
          </a:p>
          <a:p>
            <a:pPr marL="171450" lvl="0" indent="-171450" algn="l" rtl="0">
              <a:spcBef>
                <a:spcPts val="0"/>
              </a:spcBef>
              <a:spcAft>
                <a:spcPts val="0"/>
              </a:spcAft>
              <a:buFont typeface="Arial" panose="020B0604020202020204" pitchFamily="34" charset="0"/>
              <a:buChar char="•"/>
            </a:pPr>
            <a:r>
              <a:rPr lang="en-US" sz="1100" b="0" i="0" u="none" strike="noStrike" cap="none" dirty="0">
                <a:solidFill>
                  <a:srgbClr val="000000"/>
                </a:solidFill>
                <a:effectLst/>
                <a:latin typeface="Arial"/>
                <a:ea typeface="Arial"/>
                <a:cs typeface="Arial"/>
                <a:sym typeface="Arial"/>
              </a:rPr>
              <a:t>UCR Part</a:t>
            </a:r>
          </a:p>
          <a:p>
            <a:pPr marL="171450" lvl="0" indent="-171450" algn="l" rtl="0">
              <a:spcBef>
                <a:spcPts val="0"/>
              </a:spcBef>
              <a:spcAft>
                <a:spcPts val="0"/>
              </a:spcAft>
              <a:buFont typeface="Arial" panose="020B0604020202020204" pitchFamily="34" charset="0"/>
              <a:buChar char="•"/>
            </a:pPr>
            <a:r>
              <a:rPr lang="en-US" sz="1100" b="0" i="0" u="none" strike="noStrike" cap="none" dirty="0">
                <a:solidFill>
                  <a:srgbClr val="000000"/>
                </a:solidFill>
                <a:effectLst/>
                <a:latin typeface="Arial"/>
                <a:ea typeface="Arial"/>
                <a:cs typeface="Arial"/>
                <a:sym typeface="Arial"/>
              </a:rPr>
              <a:t>Street</a:t>
            </a:r>
          </a:p>
          <a:p>
            <a:pPr marL="171450" lvl="0" indent="-171450" algn="l" rtl="0">
              <a:spcBef>
                <a:spcPts val="0"/>
              </a:spcBef>
              <a:spcAft>
                <a:spcPts val="0"/>
              </a:spcAft>
              <a:buFont typeface="Arial" panose="020B0604020202020204" pitchFamily="34" charset="0"/>
              <a:buChar char="•"/>
            </a:pPr>
            <a:r>
              <a:rPr lang="en-US" sz="1100" b="0" i="0" u="none" strike="noStrike" cap="none" dirty="0">
                <a:solidFill>
                  <a:srgbClr val="000000"/>
                </a:solidFill>
                <a:effectLst/>
                <a:latin typeface="Arial"/>
                <a:ea typeface="Arial"/>
                <a:cs typeface="Arial"/>
                <a:sym typeface="Arial"/>
              </a:rPr>
              <a:t>Latitude, Longitude, and Location. </a:t>
            </a:r>
          </a:p>
          <a:p>
            <a:pPr marL="171450" lvl="0" indent="-171450" algn="l" rtl="0">
              <a:spcBef>
                <a:spcPts val="0"/>
              </a:spcBef>
              <a:spcAft>
                <a:spcPts val="0"/>
              </a:spcAft>
              <a:buFont typeface="Arial" panose="020B0604020202020204" pitchFamily="34" charset="0"/>
              <a:buChar char="•"/>
            </a:pPr>
            <a:endParaRPr lang="en-US"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FontTx/>
              <a:buNone/>
            </a:pPr>
            <a:r>
              <a:rPr lang="en-US" sz="1100" b="0" i="0" u="none" strike="noStrike" cap="none" dirty="0">
                <a:solidFill>
                  <a:srgbClr val="000000"/>
                </a:solidFill>
                <a:effectLst/>
                <a:latin typeface="Arial"/>
                <a:ea typeface="Arial"/>
                <a:cs typeface="Arial"/>
                <a:sym typeface="Arial"/>
              </a:rPr>
              <a:t>Many of these variables had duplicate information. So, duplicate variables were dropped. Also, because the Offense Code Group and UCR part columns had null values, they were dropped to have cleaner and more organized dataset.</a:t>
            </a:r>
          </a:p>
          <a:p>
            <a:pPr marL="0" lvl="0" indent="0" algn="l" rtl="0">
              <a:spcBef>
                <a:spcPts val="0"/>
              </a:spcBef>
              <a:spcAft>
                <a:spcPts val="0"/>
              </a:spcAft>
              <a:buFontTx/>
              <a:buNone/>
            </a:pPr>
            <a:endParaRPr lang="en-US"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FontTx/>
              <a:buNone/>
            </a:pPr>
            <a:r>
              <a:rPr lang="en-US" sz="1100" b="0" i="0" u="none" strike="noStrike" cap="none" dirty="0">
                <a:solidFill>
                  <a:srgbClr val="000000"/>
                </a:solidFill>
                <a:effectLst/>
                <a:latin typeface="Arial"/>
                <a:ea typeface="Arial"/>
                <a:cs typeface="Arial"/>
                <a:sym typeface="Arial"/>
              </a:rPr>
              <a:t>Reporting Area, Latitude, and Longitude columns were dropped to provided similar information with the District and Location columns, respectively. </a:t>
            </a:r>
          </a:p>
          <a:p>
            <a:pPr marL="0" lvl="0" indent="0" algn="l" rtl="0">
              <a:spcBef>
                <a:spcPts val="0"/>
              </a:spcBef>
              <a:spcAft>
                <a:spcPts val="0"/>
              </a:spcAft>
              <a:buFontTx/>
              <a:buNone/>
            </a:pPr>
            <a:endParaRPr lang="en-US"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FontTx/>
              <a:buNone/>
            </a:pPr>
            <a:r>
              <a:rPr lang="en-US" sz="1100" b="0" i="0" u="none" strike="noStrike" cap="none" dirty="0">
                <a:solidFill>
                  <a:srgbClr val="000000"/>
                </a:solidFill>
                <a:effectLst/>
                <a:latin typeface="Arial"/>
                <a:ea typeface="Arial"/>
                <a:cs typeface="Arial"/>
                <a:sym typeface="Arial"/>
              </a:rPr>
              <a:t>Year column was dropped because all the data was from the year 2021. After further analysis, it was determined that we could also drop Street and Location in order to create our first K-Means clusters.</a:t>
            </a:r>
          </a:p>
          <a:p>
            <a:endParaRPr lang="en-US" dirty="0"/>
          </a:p>
        </p:txBody>
      </p:sp>
    </p:spTree>
    <p:extLst>
      <p:ext uri="{BB962C8B-B14F-4D97-AF65-F5344CB8AC3E}">
        <p14:creationId xmlns:p14="http://schemas.microsoft.com/office/powerpoint/2010/main" val="26276513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013526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32868746"/>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690626" y="1010210"/>
            <a:ext cx="7667244" cy="60512"/>
          </a:xfrm>
          <a:prstGeom prst="rect">
            <a:avLst/>
          </a:prstGeom>
          <a:blipFill dpi="0" rotWithShape="1">
            <a:blip r:embed="rId2">
              <a:alphaModFix amt="83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 name="Rectangle 7"/>
          <p:cNvSpPr/>
          <p:nvPr/>
        </p:nvSpPr>
        <p:spPr>
          <a:xfrm>
            <a:off x="690626" y="3224773"/>
            <a:ext cx="7667244" cy="60512"/>
          </a:xfrm>
          <a:prstGeom prst="rect">
            <a:avLst/>
          </a:prstGeom>
          <a:blipFill dpi="0" rotWithShape="1">
            <a:blip r:embed="rId2">
              <a:alphaModFix amt="83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 name="Rectangle 8"/>
          <p:cNvSpPr/>
          <p:nvPr/>
        </p:nvSpPr>
        <p:spPr>
          <a:xfrm>
            <a:off x="690626" y="1113584"/>
            <a:ext cx="7667244" cy="2057400"/>
          </a:xfrm>
          <a:prstGeom prst="rect">
            <a:avLst/>
          </a:prstGeom>
          <a:blipFill dpi="0" rotWithShape="1">
            <a:blip r:embed="rId2">
              <a:alphaModFix amt="83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10" name="Group 9"/>
          <p:cNvGrpSpPr/>
          <p:nvPr/>
        </p:nvGrpSpPr>
        <p:grpSpPr>
          <a:xfrm>
            <a:off x="7236911" y="3051692"/>
            <a:ext cx="810678" cy="810677"/>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2" name="Title 1"/>
          <p:cNvSpPr>
            <a:spLocks noGrp="1"/>
          </p:cNvSpPr>
          <p:nvPr>
            <p:ph type="ctrTitle"/>
          </p:nvPr>
        </p:nvSpPr>
        <p:spPr>
          <a:xfrm>
            <a:off x="788670" y="1074167"/>
            <a:ext cx="7475220" cy="2276856"/>
          </a:xfrm>
        </p:spPr>
        <p:txBody>
          <a:bodyPr anchor="ctr">
            <a:noAutofit/>
          </a:bodyPr>
          <a:lstStyle>
            <a:lvl1pPr algn="l">
              <a:lnSpc>
                <a:spcPct val="85000"/>
              </a:lnSpc>
              <a:defRPr sz="5400" b="1" cap="none" baseline="0">
                <a:blipFill dpi="0" rotWithShape="1">
                  <a:blip r:embed="rId4"/>
                  <a:srcRect/>
                  <a:tile tx="6350" ty="-127000" sx="65000" sy="64000" flip="none" algn="tl"/>
                </a:blipFill>
              </a:defRPr>
            </a:lvl1pPr>
          </a:lstStyle>
          <a:p>
            <a:r>
              <a:rPr lang="en-US"/>
              <a:t>Click to edit Master title style</a:t>
            </a:r>
            <a:endParaRPr lang="en-US" dirty="0"/>
          </a:p>
        </p:txBody>
      </p:sp>
      <p:sp>
        <p:nvSpPr>
          <p:cNvPr id="3" name="Subtitle 2"/>
          <p:cNvSpPr>
            <a:spLocks noGrp="1"/>
          </p:cNvSpPr>
          <p:nvPr>
            <p:ph type="subTitle" idx="1"/>
          </p:nvPr>
        </p:nvSpPr>
        <p:spPr>
          <a:xfrm>
            <a:off x="802386" y="3291840"/>
            <a:ext cx="5918454" cy="802386"/>
          </a:xfrm>
        </p:spPr>
        <p:txBody>
          <a:bodyPr>
            <a:normAutofit/>
          </a:bodyPr>
          <a:lstStyle>
            <a:lvl1pPr marL="0" indent="0" algn="l">
              <a:buNone/>
              <a:defRPr sz="1650">
                <a:solidFill>
                  <a:schemeClr val="tx1"/>
                </a:solidFill>
              </a:defRPr>
            </a:lvl1pPr>
            <a:lvl2pPr marL="342900" indent="0" algn="ctr">
              <a:buNone/>
              <a:defRPr sz="2100"/>
            </a:lvl2pPr>
            <a:lvl3pPr marL="685800" indent="0" algn="ctr">
              <a:buNone/>
              <a:defRPr sz="1800"/>
            </a:lvl3pPr>
            <a:lvl4pPr marL="1028700" indent="0" algn="ctr">
              <a:buNone/>
              <a:defRPr sz="1500"/>
            </a:lvl4pPr>
            <a:lvl5pPr marL="1371600" indent="0" algn="ctr">
              <a:buNone/>
              <a:defRPr sz="1500"/>
            </a:lvl5pPr>
            <a:lvl6pPr marL="1714500" indent="0" algn="ctr">
              <a:buNone/>
              <a:defRPr sz="1500"/>
            </a:lvl6pPr>
            <a:lvl7pPr marL="2057400" indent="0" algn="ctr">
              <a:buNone/>
              <a:defRPr sz="1500"/>
            </a:lvl7pPr>
            <a:lvl8pPr marL="2400300" indent="0" algn="ctr">
              <a:buNone/>
              <a:defRPr sz="1500"/>
            </a:lvl8pPr>
            <a:lvl9pPr marL="2743200" indent="0" algn="ctr">
              <a:buNone/>
              <a:defRPr sz="15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AB3A824-1A51-4B26-AD58-A6D8E14F6C04}" type="datetimeFigureOut">
              <a:rPr lang="en-US" smtClean="0"/>
              <a:t>8/3/22</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a:xfrm>
            <a:off x="7194550" y="3217001"/>
            <a:ext cx="895401" cy="480060"/>
          </a:xfrm>
        </p:spPr>
        <p:txBody>
          <a:bodyPr/>
          <a:lstStyle>
            <a:lvl1pPr>
              <a:defRPr sz="2100" b="1"/>
            </a:lvl1p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67122325"/>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857E33E-8B18-4087-B112-809917729534}" type="datetimeFigureOut">
              <a:rPr lang="en-US" smtClean="0"/>
              <a:t>8/3/22</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935757269"/>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400050"/>
            <a:ext cx="1914525" cy="42291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00100" y="400050"/>
            <a:ext cx="5629275" cy="42291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3FFE419-2371-464F-8239-3959401C3561}" type="datetimeFigureOut">
              <a:rPr lang="en-US" smtClean="0"/>
              <a:t>8/3/22</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4111556446"/>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41"/>
        <p:cNvGrpSpPr/>
        <p:nvPr/>
      </p:nvGrpSpPr>
      <p:grpSpPr>
        <a:xfrm>
          <a:off x="0" y="0"/>
          <a:ext cx="0" cy="0"/>
          <a:chOff x="0" y="0"/>
          <a:chExt cx="0" cy="0"/>
        </a:xfrm>
      </p:grpSpPr>
      <p:sp>
        <p:nvSpPr>
          <p:cNvPr id="45" name="Google Shape;45;p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6" name="Google Shape;46;p4"/>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47" name="Google Shape;47;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41437366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7D162C4-EDD9-4389-A98B-B87ECEA2A816}" type="datetimeFigureOut">
              <a:rPr lang="en-US" smtClean="0"/>
              <a:t>8/3/22</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4039887667"/>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3688492"/>
            <a:ext cx="9144000" cy="1455008"/>
          </a:xfrm>
          <a:prstGeom prst="rect">
            <a:avLst/>
          </a:prstGeom>
          <a:blipFill dpi="0" rotWithShape="1">
            <a:blip r:embed="rId2">
              <a:alphaModFix amt="83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1"/>
          <p:cNvSpPr>
            <a:spLocks noGrp="1"/>
          </p:cNvSpPr>
          <p:nvPr>
            <p:ph type="title"/>
          </p:nvPr>
        </p:nvSpPr>
        <p:spPr>
          <a:xfrm>
            <a:off x="1625346" y="918972"/>
            <a:ext cx="6960870" cy="2640330"/>
          </a:xfrm>
        </p:spPr>
        <p:txBody>
          <a:bodyPr anchor="ctr">
            <a:normAutofit/>
          </a:bodyPr>
          <a:lstStyle>
            <a:lvl1pPr>
              <a:lnSpc>
                <a:spcPct val="85000"/>
              </a:lnSpc>
              <a:defRPr sz="5400" b="1"/>
            </a:lvl1pPr>
          </a:lstStyle>
          <a:p>
            <a:r>
              <a:rPr lang="en-US"/>
              <a:t>Click to edit Master title style</a:t>
            </a:r>
            <a:endParaRPr lang="en-US" dirty="0"/>
          </a:p>
        </p:txBody>
      </p:sp>
      <p:sp>
        <p:nvSpPr>
          <p:cNvPr id="3" name="Text Placeholder 2"/>
          <p:cNvSpPr>
            <a:spLocks noGrp="1"/>
          </p:cNvSpPr>
          <p:nvPr>
            <p:ph type="body" idx="1"/>
          </p:nvPr>
        </p:nvSpPr>
        <p:spPr>
          <a:xfrm>
            <a:off x="1624331" y="3765042"/>
            <a:ext cx="6789420" cy="800100"/>
          </a:xfrm>
        </p:spPr>
        <p:txBody>
          <a:bodyPr anchor="t">
            <a:normAutofit/>
          </a:bodyPr>
          <a:lstStyle>
            <a:lvl1pPr marL="0" indent="0">
              <a:buNone/>
              <a:defRPr sz="1500">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6445251" y="4704588"/>
            <a:ext cx="1983232" cy="273844"/>
          </a:xfrm>
        </p:spPr>
        <p:txBody>
          <a:bodyPr/>
          <a:lstStyle/>
          <a:p>
            <a:fld id="{3E5059C3-6A89-4494-99FF-5A4D6FFD50EB}" type="datetimeFigureOut">
              <a:rPr lang="en-US" smtClean="0"/>
              <a:t>8/3/22</a:t>
            </a:fld>
            <a:endParaRPr lang="en-US" dirty="0"/>
          </a:p>
        </p:txBody>
      </p:sp>
      <p:sp>
        <p:nvSpPr>
          <p:cNvPr id="5" name="Footer Placeholder 4"/>
          <p:cNvSpPr>
            <a:spLocks noGrp="1"/>
          </p:cNvSpPr>
          <p:nvPr>
            <p:ph type="ftr" sz="quarter" idx="11"/>
          </p:nvPr>
        </p:nvSpPr>
        <p:spPr>
          <a:xfrm>
            <a:off x="1637031" y="4704588"/>
            <a:ext cx="4745736" cy="273844"/>
          </a:xfrm>
        </p:spPr>
        <p:txBody>
          <a:bodyPr/>
          <a:lstStyle/>
          <a:p>
            <a:r>
              <a:rPr lang="en-US"/>
              <a:t>
              </a:t>
            </a:r>
            <a:endParaRPr lang="en-US" dirty="0"/>
          </a:p>
        </p:txBody>
      </p:sp>
      <p:grpSp>
        <p:nvGrpSpPr>
          <p:cNvPr id="8" name="Group 7"/>
          <p:cNvGrpSpPr/>
          <p:nvPr/>
        </p:nvGrpSpPr>
        <p:grpSpPr>
          <a:xfrm>
            <a:off x="673049" y="1744386"/>
            <a:ext cx="810678" cy="810677"/>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6" name="Slide Number Placeholder 5"/>
          <p:cNvSpPr>
            <a:spLocks noGrp="1"/>
          </p:cNvSpPr>
          <p:nvPr>
            <p:ph type="sldNum" sz="quarter" idx="12"/>
          </p:nvPr>
        </p:nvSpPr>
        <p:spPr>
          <a:xfrm>
            <a:off x="632776" y="1879600"/>
            <a:ext cx="891224" cy="540249"/>
          </a:xfrm>
        </p:spPr>
        <p:txBody>
          <a:bodyPr/>
          <a:lstStyle>
            <a:lvl1pPr>
              <a:defRPr sz="2100"/>
            </a:lvl1p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729036689"/>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02386" y="1645920"/>
            <a:ext cx="3566160" cy="2983230"/>
          </a:xfrm>
        </p:spPr>
        <p:txBody>
          <a:bodyPr/>
          <a:lstStyle>
            <a:lvl1pPr>
              <a:defRPr sz="1500"/>
            </a:lvl1pPr>
            <a:lvl2pPr>
              <a:defRPr sz="1350"/>
            </a:lvl2pPr>
            <a:lvl3pPr>
              <a:defRPr sz="1200"/>
            </a:lvl3pPr>
            <a:lvl4pPr>
              <a:defRPr sz="1200"/>
            </a:lvl4pPr>
            <a:lvl5pPr>
              <a:defRPr sz="120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773168" y="1645920"/>
            <a:ext cx="3566160" cy="2983230"/>
          </a:xfrm>
        </p:spPr>
        <p:txBody>
          <a:bodyPr/>
          <a:lstStyle>
            <a:lvl1pPr>
              <a:defRPr sz="1500"/>
            </a:lvl1pPr>
            <a:lvl2pPr>
              <a:defRPr sz="1350"/>
            </a:lvl2pPr>
            <a:lvl3pPr>
              <a:defRPr sz="1200"/>
            </a:lvl3pPr>
            <a:lvl4pPr>
              <a:defRPr sz="1200"/>
            </a:lvl4pPr>
            <a:lvl5pPr>
              <a:defRPr sz="120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A954B2F-12DE-47F5-8894-472B206D2E1E}" type="datetimeFigureOut">
              <a:rPr lang="en-US" smtClean="0"/>
              <a:t>8/3/22</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631581739"/>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00100" y="1536192"/>
            <a:ext cx="3566160" cy="480060"/>
          </a:xfrm>
        </p:spPr>
        <p:txBody>
          <a:bodyPr anchor="ctr">
            <a:normAutofit/>
          </a:bodyPr>
          <a:lstStyle>
            <a:lvl1pPr marL="0" indent="0">
              <a:buNone/>
              <a:defRPr sz="1500" b="1">
                <a:solidFill>
                  <a:schemeClr val="accent1">
                    <a:lumMod val="75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802386" y="2057400"/>
            <a:ext cx="3566160" cy="2468880"/>
          </a:xfrm>
        </p:spPr>
        <p:txBody>
          <a:bodyPr/>
          <a:lstStyle>
            <a:lvl1pPr>
              <a:defRPr sz="1500"/>
            </a:lvl1pPr>
            <a:lvl2pPr>
              <a:defRPr sz="1350"/>
            </a:lvl2pPr>
            <a:lvl3pPr>
              <a:defRPr sz="12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773168" y="1536192"/>
            <a:ext cx="3566160" cy="480060"/>
          </a:xfrm>
        </p:spPr>
        <p:txBody>
          <a:bodyPr anchor="ctr">
            <a:normAutofit/>
          </a:bodyPr>
          <a:lstStyle>
            <a:lvl1pPr marL="0" indent="0">
              <a:buNone/>
              <a:defRPr sz="1500" b="1">
                <a:solidFill>
                  <a:schemeClr val="accent1">
                    <a:lumMod val="75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773168" y="2057400"/>
            <a:ext cx="3566160" cy="2468880"/>
          </a:xfrm>
        </p:spPr>
        <p:txBody>
          <a:bodyPr/>
          <a:lstStyle>
            <a:lvl1pPr>
              <a:defRPr sz="1500"/>
            </a:lvl1pPr>
            <a:lvl2pPr>
              <a:defRPr sz="1350"/>
            </a:lvl2pPr>
            <a:lvl3pPr>
              <a:defRPr sz="12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CBC1C18-307B-4F68-A007-B5B542270E8D}" type="datetimeFigureOut">
              <a:rPr lang="en-US" smtClean="0"/>
              <a:t>8/3/22</a:t>
            </a:fld>
            <a:endParaRPr lang="en-US" dirty="0"/>
          </a:p>
        </p:txBody>
      </p:sp>
      <p:sp>
        <p:nvSpPr>
          <p:cNvPr id="8" name="Footer Placeholder 7"/>
          <p:cNvSpPr>
            <a:spLocks noGrp="1"/>
          </p:cNvSpPr>
          <p:nvPr>
            <p:ph type="ftr" sz="quarter" idx="11"/>
          </p:nvPr>
        </p:nvSpPr>
        <p:spPr/>
        <p:txBody>
          <a:bodyPr/>
          <a:lstStyle/>
          <a:p>
            <a:r>
              <a:rPr lang="en-US"/>
              <a:t>
              </a:t>
            </a:r>
            <a:endParaRPr lang="en-US" dirty="0"/>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793899247"/>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1FAF3416-4057-4DAA-829D-4CA07428D088}" type="datetimeFigureOut">
              <a:rPr lang="en-US" smtClean="0"/>
              <a:t>8/3/22</a:t>
            </a:fld>
            <a:endParaRPr lang="en-US" dirty="0"/>
          </a:p>
        </p:txBody>
      </p:sp>
      <p:sp>
        <p:nvSpPr>
          <p:cNvPr id="4" name="Footer Placeholder 3"/>
          <p:cNvSpPr>
            <a:spLocks noGrp="1"/>
          </p:cNvSpPr>
          <p:nvPr>
            <p:ph type="ftr" sz="quarter" idx="11"/>
          </p:nvPr>
        </p:nvSpPr>
        <p:spPr/>
        <p:txBody>
          <a:bodyPr/>
          <a:lstStyle/>
          <a:p>
            <a:r>
              <a:rPr lang="en-US"/>
              <a:t>
              </a:t>
            </a:r>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60940958"/>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21D9284-D300-4297-87F7-E791DCC15DB1}" type="datetimeFigureOut">
              <a:rPr lang="en-US" smtClean="0"/>
              <a:t>8/3/22</a:t>
            </a:fld>
            <a:endParaRPr lang="en-US" dirty="0"/>
          </a:p>
        </p:txBody>
      </p:sp>
      <p:sp>
        <p:nvSpPr>
          <p:cNvPr id="3" name="Footer Placeholder 2"/>
          <p:cNvSpPr>
            <a:spLocks noGrp="1"/>
          </p:cNvSpPr>
          <p:nvPr>
            <p:ph type="ftr" sz="quarter" idx="11"/>
          </p:nvPr>
        </p:nvSpPr>
        <p:spPr/>
        <p:txBody>
          <a:bodyPr/>
          <a:lstStyle/>
          <a:p>
            <a:r>
              <a:rPr lang="en-US"/>
              <a:t>
              </a:t>
            </a:r>
            <a:endParaRPr lang="en-US" dirty="0"/>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663929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6227806" y="1"/>
            <a:ext cx="2916194" cy="51434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1"/>
          <p:cNvSpPr>
            <a:spLocks noGrp="1"/>
          </p:cNvSpPr>
          <p:nvPr>
            <p:ph type="title"/>
          </p:nvPr>
        </p:nvSpPr>
        <p:spPr>
          <a:xfrm>
            <a:off x="6412230" y="514350"/>
            <a:ext cx="2400300" cy="1303020"/>
          </a:xfrm>
        </p:spPr>
        <p:txBody>
          <a:bodyPr anchor="b">
            <a:normAutofit/>
          </a:bodyPr>
          <a:lstStyle>
            <a:lvl1pPr>
              <a:defRPr sz="2400" b="1"/>
            </a:lvl1pPr>
          </a:lstStyle>
          <a:p>
            <a:r>
              <a:rPr lang="en-US"/>
              <a:t>Click to edit Master title style</a:t>
            </a:r>
            <a:endParaRPr lang="en-US" dirty="0"/>
          </a:p>
        </p:txBody>
      </p:sp>
      <p:sp>
        <p:nvSpPr>
          <p:cNvPr id="3" name="Content Placeholder 2"/>
          <p:cNvSpPr>
            <a:spLocks noGrp="1"/>
          </p:cNvSpPr>
          <p:nvPr>
            <p:ph idx="1"/>
          </p:nvPr>
        </p:nvSpPr>
        <p:spPr>
          <a:xfrm>
            <a:off x="628650" y="514350"/>
            <a:ext cx="5033772" cy="3765042"/>
          </a:xfrm>
        </p:spPr>
        <p:txBody>
          <a:bodyPr/>
          <a:lstStyle>
            <a:lvl1pPr>
              <a:defRPr sz="1500"/>
            </a:lvl1pPr>
            <a:lvl2pPr>
              <a:defRPr sz="1350"/>
            </a:lvl2pPr>
            <a:lvl3pPr>
              <a:defRPr sz="1200"/>
            </a:lvl3pPr>
            <a:lvl4pPr>
              <a:defRPr sz="1200"/>
            </a:lvl4pPr>
            <a:lvl5pPr>
              <a:defRPr sz="12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12230" y="1817370"/>
            <a:ext cx="2400300" cy="2468880"/>
          </a:xfrm>
        </p:spPr>
        <p:txBody>
          <a:bodyPr>
            <a:normAutofit/>
          </a:bodyPr>
          <a:lstStyle>
            <a:lvl1pPr marL="0" indent="0">
              <a:lnSpc>
                <a:spcPct val="100000"/>
              </a:lnSpc>
              <a:spcBef>
                <a:spcPts val="750"/>
              </a:spcBef>
              <a:buNone/>
              <a:defRPr sz="1050">
                <a:solidFill>
                  <a:schemeClr val="accent1">
                    <a:lumMod val="50000"/>
                  </a:schemeClr>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37D525BB-DA17-4BA0-B3C8-3AC3ABC827E6}" type="datetimeFigureOut">
              <a:rPr lang="en-US" smtClean="0"/>
              <a:t>8/3/22</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grpSp>
        <p:nvGrpSpPr>
          <p:cNvPr id="9" name="Group 8"/>
          <p:cNvGrpSpPr>
            <a:grpSpLocks noChangeAspect="1"/>
          </p:cNvGrpSpPr>
          <p:nvPr/>
        </p:nvGrpSpPr>
        <p:grpSpPr>
          <a:xfrm>
            <a:off x="8551294" y="4672261"/>
            <a:ext cx="342900" cy="3429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707134492"/>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6227806" y="1"/>
            <a:ext cx="2916194" cy="51434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1"/>
          <p:cNvSpPr>
            <a:spLocks noGrp="1"/>
          </p:cNvSpPr>
          <p:nvPr>
            <p:ph type="title"/>
          </p:nvPr>
        </p:nvSpPr>
        <p:spPr>
          <a:xfrm>
            <a:off x="6412230" y="514350"/>
            <a:ext cx="2400300" cy="1303020"/>
          </a:xfrm>
        </p:spPr>
        <p:txBody>
          <a:bodyPr anchor="b">
            <a:normAutofit/>
          </a:bodyPr>
          <a:lstStyle>
            <a:lvl1pPr>
              <a:defRPr sz="2400" b="1"/>
            </a:lvl1pPr>
          </a:lstStyle>
          <a:p>
            <a:r>
              <a:rPr lang="en-US"/>
              <a:t>Click to edit Master title style</a:t>
            </a:r>
            <a:endParaRPr lang="en-US" dirty="0"/>
          </a:p>
        </p:txBody>
      </p:sp>
      <p:sp>
        <p:nvSpPr>
          <p:cNvPr id="3" name="Picture Placeholder 2"/>
          <p:cNvSpPr>
            <a:spLocks noGrp="1"/>
          </p:cNvSpPr>
          <p:nvPr>
            <p:ph type="pic" idx="1"/>
          </p:nvPr>
        </p:nvSpPr>
        <p:spPr>
          <a:xfrm>
            <a:off x="0" y="0"/>
            <a:ext cx="6227805" cy="5143500"/>
          </a:xfrm>
          <a:solidFill>
            <a:schemeClr val="tx2">
              <a:lumMod val="20000"/>
              <a:lumOff val="80000"/>
            </a:schemeClr>
          </a:solidFill>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6412230" y="1817370"/>
            <a:ext cx="2400300" cy="2468880"/>
          </a:xfrm>
        </p:spPr>
        <p:txBody>
          <a:bodyPr>
            <a:normAutofit/>
          </a:bodyPr>
          <a:lstStyle>
            <a:lvl1pPr marL="0" indent="0">
              <a:lnSpc>
                <a:spcPct val="100000"/>
              </a:lnSpc>
              <a:spcBef>
                <a:spcPts val="750"/>
              </a:spcBef>
              <a:buNone/>
              <a:defRPr sz="1050">
                <a:solidFill>
                  <a:schemeClr val="accent1">
                    <a:lumMod val="50000"/>
                  </a:schemeClr>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B16C4C9A-3960-41CF-A4E9-2A8FB932454B}" type="datetimeFigureOut">
              <a:rPr lang="en-US" smtClean="0"/>
              <a:t>8/3/22</a:t>
            </a:fld>
            <a:endParaRPr lang="en-US" dirty="0"/>
          </a:p>
        </p:txBody>
      </p:sp>
      <p:grpSp>
        <p:nvGrpSpPr>
          <p:cNvPr id="8" name="Group 7"/>
          <p:cNvGrpSpPr>
            <a:grpSpLocks noChangeAspect="1"/>
          </p:cNvGrpSpPr>
          <p:nvPr/>
        </p:nvGrpSpPr>
        <p:grpSpPr>
          <a:xfrm>
            <a:off x="8551294" y="4672261"/>
            <a:ext cx="342900" cy="3429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770749278"/>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microsoft.com/office/2007/relationships/hdphoto" Target="../media/hdphoto1.wdp"/><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02386" y="363474"/>
            <a:ext cx="7543800" cy="120700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02386" y="1591056"/>
            <a:ext cx="7543800" cy="303809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973318" y="4704588"/>
            <a:ext cx="2455164" cy="273844"/>
          </a:xfrm>
          <a:prstGeom prst="rect">
            <a:avLst/>
          </a:prstGeom>
        </p:spPr>
        <p:txBody>
          <a:bodyPr vert="horz" lIns="91440" tIns="45720" rIns="91440" bIns="45720" rtlCol="0" anchor="ctr"/>
          <a:lstStyle>
            <a:lvl1pPr algn="r">
              <a:defRPr sz="825">
                <a:solidFill>
                  <a:schemeClr val="tx2"/>
                </a:solidFill>
              </a:defRPr>
            </a:lvl1pPr>
          </a:lstStyle>
          <a:p>
            <a:fld id="{3CBC1C18-307B-4F68-A007-B5B542270E8D}" type="datetimeFigureOut">
              <a:rPr lang="en-US" smtClean="0"/>
              <a:t>8/3/22</a:t>
            </a:fld>
            <a:endParaRPr lang="en-US" dirty="0"/>
          </a:p>
        </p:txBody>
      </p:sp>
      <p:sp>
        <p:nvSpPr>
          <p:cNvPr id="5" name="Footer Placeholder 4"/>
          <p:cNvSpPr>
            <a:spLocks noGrp="1"/>
          </p:cNvSpPr>
          <p:nvPr>
            <p:ph type="ftr" sz="quarter" idx="3"/>
          </p:nvPr>
        </p:nvSpPr>
        <p:spPr>
          <a:xfrm>
            <a:off x="816102" y="4704588"/>
            <a:ext cx="4745736" cy="273844"/>
          </a:xfrm>
          <a:prstGeom prst="rect">
            <a:avLst/>
          </a:prstGeom>
        </p:spPr>
        <p:txBody>
          <a:bodyPr vert="horz" lIns="91440" tIns="45720" rIns="91440" bIns="45720" rtlCol="0" anchor="ctr"/>
          <a:lstStyle>
            <a:lvl1pPr algn="l">
              <a:defRPr sz="825">
                <a:solidFill>
                  <a:schemeClr val="tx2"/>
                </a:solidFill>
              </a:defRPr>
            </a:lvl1pPr>
          </a:lstStyle>
          <a:p>
            <a:r>
              <a:rPr lang="en-US"/>
              <a:t>
              </a:t>
            </a:r>
            <a:endParaRPr lang="en-US" dirty="0"/>
          </a:p>
        </p:txBody>
      </p:sp>
      <p:grpSp>
        <p:nvGrpSpPr>
          <p:cNvPr id="7" name="Group 6"/>
          <p:cNvGrpSpPr>
            <a:grpSpLocks noChangeAspect="1"/>
          </p:cNvGrpSpPr>
          <p:nvPr/>
        </p:nvGrpSpPr>
        <p:grpSpPr>
          <a:xfrm>
            <a:off x="8551294" y="4672261"/>
            <a:ext cx="342900" cy="342900"/>
            <a:chOff x="11361456" y="6195813"/>
            <a:chExt cx="548640" cy="548640"/>
          </a:xfrm>
        </p:grpSpPr>
        <p:sp>
          <p:nvSpPr>
            <p:cNvPr id="8" name="Oval 7"/>
            <p:cNvSpPr/>
            <p:nvPr/>
          </p:nvSpPr>
          <p:spPr>
            <a:xfrm>
              <a:off x="11361456" y="6195813"/>
              <a:ext cx="548640" cy="548640"/>
            </a:xfrm>
            <a:prstGeom prst="ellipse">
              <a:avLst/>
            </a:prstGeom>
            <a:blipFill dpi="0" rotWithShape="1">
              <a:blip r:embed="rId14">
                <a:duotone>
                  <a:schemeClr val="accent1">
                    <a:shade val="45000"/>
                    <a:satMod val="135000"/>
                  </a:schemeClr>
                  <a:prstClr val="white"/>
                </a:duotone>
                <a:extLst>
                  <a:ext uri="{BEBA8EAE-BF5A-486C-A8C5-ECC9F3942E4B}">
                    <a14:imgProps xmlns:a14="http://schemas.microsoft.com/office/drawing/2010/main">
                      <a14:imgLayer r:embed="rId1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6" name="Slide Number Placeholder 5"/>
          <p:cNvSpPr>
            <a:spLocks noGrp="1"/>
          </p:cNvSpPr>
          <p:nvPr>
            <p:ph type="sldNum" sz="quarter" idx="4"/>
          </p:nvPr>
        </p:nvSpPr>
        <p:spPr>
          <a:xfrm>
            <a:off x="8483346" y="4704588"/>
            <a:ext cx="480060" cy="273844"/>
          </a:xfrm>
          <a:prstGeom prst="rect">
            <a:avLst/>
          </a:prstGeom>
        </p:spPr>
        <p:txBody>
          <a:bodyPr vert="horz" lIns="91440" tIns="45720" rIns="91440" bIns="45720" rtlCol="0" anchor="ctr"/>
          <a:lstStyle>
            <a:lvl1pPr algn="ctr">
              <a:defRPr sz="1050" b="1">
                <a:solidFill>
                  <a:srgbClr val="FFFFFF"/>
                </a:solidFill>
                <a:latin typeface="+mn-lt"/>
              </a:defRPr>
            </a:lvl1p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905861103"/>
      </p:ext>
    </p:extLst>
  </p:cSld>
  <p:clrMap bg1="lt1" tx1="dk1" bg2="lt2" tx2="dk2" accent1="accent1" accent2="accent2" accent3="accent3" accent4="accent4" accent5="accent5" accent6="accent6" hlink="hlink" folHlink="folHlink"/>
  <p:sldLayoutIdLst>
    <p:sldLayoutId id="2147483817" r:id="rId1"/>
    <p:sldLayoutId id="2147483818" r:id="rId2"/>
    <p:sldLayoutId id="2147483819" r:id="rId3"/>
    <p:sldLayoutId id="2147483820" r:id="rId4"/>
    <p:sldLayoutId id="2147483821" r:id="rId5"/>
    <p:sldLayoutId id="2147483822" r:id="rId6"/>
    <p:sldLayoutId id="2147483823" r:id="rId7"/>
    <p:sldLayoutId id="2147483824" r:id="rId8"/>
    <p:sldLayoutId id="2147483825" r:id="rId9"/>
    <p:sldLayoutId id="2147483826" r:id="rId10"/>
    <p:sldLayoutId id="2147483827" r:id="rId11"/>
    <p:sldLayoutId id="2147483828" r:id="rId12"/>
  </p:sldLayoutIdLst>
  <p:hf sldNum="0" hdr="0" ftr="0" dt="0"/>
  <p:txStyles>
    <p:titleStyle>
      <a:lvl1pPr algn="l" defTabSz="685800" rtl="0" eaLnBrk="1" latinLnBrk="0" hangingPunct="1">
        <a:lnSpc>
          <a:spcPct val="90000"/>
        </a:lnSpc>
        <a:spcBef>
          <a:spcPct val="0"/>
        </a:spcBef>
        <a:buNone/>
        <a:defRPr sz="3600" b="1" kern="1200" cap="none" baseline="0">
          <a:blipFill>
            <a:blip r:embed="rId16">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37160" indent="-137160" algn="l" defTabSz="685800" rtl="0" eaLnBrk="1" latinLnBrk="0" hangingPunct="1">
        <a:lnSpc>
          <a:spcPct val="90000"/>
        </a:lnSpc>
        <a:spcBef>
          <a:spcPts val="900"/>
        </a:spcBef>
        <a:buClr>
          <a:schemeClr val="accent1">
            <a:lumMod val="75000"/>
          </a:schemeClr>
        </a:buClr>
        <a:buSzPct val="85000"/>
        <a:buFont typeface="Wingdings" pitchFamily="2" charset="2"/>
        <a:buChar char="§"/>
        <a:defRPr sz="1500" kern="1200">
          <a:solidFill>
            <a:schemeClr val="tx1"/>
          </a:solidFill>
          <a:latin typeface="+mn-lt"/>
          <a:ea typeface="+mn-ea"/>
          <a:cs typeface="+mn-cs"/>
        </a:defRPr>
      </a:lvl1pPr>
      <a:lvl2pPr marL="342900" indent="-137160" algn="l" defTabSz="685800" rtl="0" eaLnBrk="1" latinLnBrk="0" hangingPunct="1">
        <a:lnSpc>
          <a:spcPct val="90000"/>
        </a:lnSpc>
        <a:spcBef>
          <a:spcPts val="300"/>
        </a:spcBef>
        <a:spcAft>
          <a:spcPts val="150"/>
        </a:spcAft>
        <a:buClr>
          <a:schemeClr val="accent1">
            <a:lumMod val="75000"/>
          </a:schemeClr>
        </a:buClr>
        <a:buSzPct val="85000"/>
        <a:buFont typeface="Wingdings" pitchFamily="2" charset="2"/>
        <a:buChar char="§"/>
        <a:defRPr sz="1350" kern="1200">
          <a:solidFill>
            <a:schemeClr val="tx1"/>
          </a:solidFill>
          <a:latin typeface="+mn-lt"/>
          <a:ea typeface="+mn-ea"/>
          <a:cs typeface="+mn-cs"/>
        </a:defRPr>
      </a:lvl2pPr>
      <a:lvl3pPr marL="548640" indent="-137160" algn="l" defTabSz="685800" rtl="0" eaLnBrk="1" latinLnBrk="0" hangingPunct="1">
        <a:lnSpc>
          <a:spcPct val="90000"/>
        </a:lnSpc>
        <a:spcBef>
          <a:spcPts val="300"/>
        </a:spcBef>
        <a:spcAft>
          <a:spcPts val="150"/>
        </a:spcAft>
        <a:buClr>
          <a:schemeClr val="accent1">
            <a:lumMod val="75000"/>
          </a:schemeClr>
        </a:buClr>
        <a:buSzPct val="85000"/>
        <a:buFont typeface="Wingdings" pitchFamily="2" charset="2"/>
        <a:buChar char="§"/>
        <a:defRPr sz="1200" kern="1200">
          <a:solidFill>
            <a:schemeClr val="tx1"/>
          </a:solidFill>
          <a:latin typeface="+mn-lt"/>
          <a:ea typeface="+mn-ea"/>
          <a:cs typeface="+mn-cs"/>
        </a:defRPr>
      </a:lvl3pPr>
      <a:lvl4pPr marL="754380" indent="-137160" algn="l" defTabSz="685800" rtl="0" eaLnBrk="1" latinLnBrk="0" hangingPunct="1">
        <a:lnSpc>
          <a:spcPct val="90000"/>
        </a:lnSpc>
        <a:spcBef>
          <a:spcPts val="300"/>
        </a:spcBef>
        <a:spcAft>
          <a:spcPts val="150"/>
        </a:spcAft>
        <a:buClr>
          <a:schemeClr val="accent1">
            <a:lumMod val="75000"/>
          </a:schemeClr>
        </a:buClr>
        <a:buSzPct val="85000"/>
        <a:buFont typeface="Wingdings" pitchFamily="2" charset="2"/>
        <a:buChar char="§"/>
        <a:defRPr sz="1200" kern="1200">
          <a:solidFill>
            <a:schemeClr val="tx1"/>
          </a:solidFill>
          <a:latin typeface="+mn-lt"/>
          <a:ea typeface="+mn-ea"/>
          <a:cs typeface="+mn-cs"/>
        </a:defRPr>
      </a:lvl4pPr>
      <a:lvl5pPr marL="960120" indent="-137160" algn="l" defTabSz="685800" rtl="0" eaLnBrk="1" latinLnBrk="0" hangingPunct="1">
        <a:lnSpc>
          <a:spcPct val="90000"/>
        </a:lnSpc>
        <a:spcBef>
          <a:spcPts val="300"/>
        </a:spcBef>
        <a:spcAft>
          <a:spcPts val="150"/>
        </a:spcAft>
        <a:buClr>
          <a:schemeClr val="accent1">
            <a:lumMod val="75000"/>
          </a:schemeClr>
        </a:buClr>
        <a:buSzPct val="85000"/>
        <a:buFont typeface="Wingdings" pitchFamily="2" charset="2"/>
        <a:buChar char="§"/>
        <a:defRPr sz="1200" kern="1200">
          <a:solidFill>
            <a:schemeClr val="tx1"/>
          </a:solidFill>
          <a:latin typeface="+mn-lt"/>
          <a:ea typeface="+mn-ea"/>
          <a:cs typeface="+mn-cs"/>
        </a:defRPr>
      </a:lvl5pPr>
      <a:lvl6pPr marL="1200000" indent="-171450" algn="l" defTabSz="685800" rtl="0" eaLnBrk="1" latinLnBrk="0" hangingPunct="1">
        <a:lnSpc>
          <a:spcPct val="90000"/>
        </a:lnSpc>
        <a:spcBef>
          <a:spcPts val="300"/>
        </a:spcBef>
        <a:spcAft>
          <a:spcPts val="150"/>
        </a:spcAft>
        <a:buClr>
          <a:schemeClr val="accent1">
            <a:lumMod val="75000"/>
          </a:schemeClr>
        </a:buClr>
        <a:buSzPct val="85000"/>
        <a:buFont typeface="Wingdings" pitchFamily="2" charset="2"/>
        <a:buChar char="§"/>
        <a:defRPr sz="1200" kern="1200">
          <a:solidFill>
            <a:schemeClr val="tx1"/>
          </a:solidFill>
          <a:latin typeface="+mn-lt"/>
          <a:ea typeface="+mn-ea"/>
          <a:cs typeface="+mn-cs"/>
        </a:defRPr>
      </a:lvl6pPr>
      <a:lvl7pPr marL="1425000" indent="-171450" algn="l" defTabSz="685800" rtl="0" eaLnBrk="1" latinLnBrk="0" hangingPunct="1">
        <a:lnSpc>
          <a:spcPct val="90000"/>
        </a:lnSpc>
        <a:spcBef>
          <a:spcPts val="300"/>
        </a:spcBef>
        <a:spcAft>
          <a:spcPts val="150"/>
        </a:spcAft>
        <a:buClr>
          <a:schemeClr val="accent1">
            <a:lumMod val="75000"/>
          </a:schemeClr>
        </a:buClr>
        <a:buSzPct val="85000"/>
        <a:buFont typeface="Wingdings" pitchFamily="2" charset="2"/>
        <a:buChar char="§"/>
        <a:defRPr sz="1200" kern="1200">
          <a:solidFill>
            <a:schemeClr val="tx1"/>
          </a:solidFill>
          <a:latin typeface="+mn-lt"/>
          <a:ea typeface="+mn-ea"/>
          <a:cs typeface="+mn-cs"/>
        </a:defRPr>
      </a:lvl7pPr>
      <a:lvl8pPr marL="1650000" indent="-171450" algn="l" defTabSz="685800" rtl="0" eaLnBrk="1" latinLnBrk="0" hangingPunct="1">
        <a:lnSpc>
          <a:spcPct val="90000"/>
        </a:lnSpc>
        <a:spcBef>
          <a:spcPts val="300"/>
        </a:spcBef>
        <a:spcAft>
          <a:spcPts val="150"/>
        </a:spcAft>
        <a:buClr>
          <a:schemeClr val="accent1">
            <a:lumMod val="75000"/>
          </a:schemeClr>
        </a:buClr>
        <a:buSzPct val="85000"/>
        <a:buFont typeface="Wingdings" pitchFamily="2" charset="2"/>
        <a:buChar char="§"/>
        <a:defRPr sz="1200" kern="1200">
          <a:solidFill>
            <a:schemeClr val="tx1"/>
          </a:solidFill>
          <a:latin typeface="+mn-lt"/>
          <a:ea typeface="+mn-ea"/>
          <a:cs typeface="+mn-cs"/>
        </a:defRPr>
      </a:lvl8pPr>
      <a:lvl9pPr marL="1875000" indent="-171450" algn="l" defTabSz="685800" rtl="0" eaLnBrk="1" latinLnBrk="0" hangingPunct="1">
        <a:lnSpc>
          <a:spcPct val="90000"/>
        </a:lnSpc>
        <a:spcBef>
          <a:spcPts val="300"/>
        </a:spcBef>
        <a:spcAft>
          <a:spcPts val="150"/>
        </a:spcAft>
        <a:buClr>
          <a:schemeClr val="accent1">
            <a:lumMod val="75000"/>
          </a:schemeClr>
        </a:buClr>
        <a:buSzPct val="85000"/>
        <a:buFont typeface="Wingdings" pitchFamily="2" charset="2"/>
        <a:buChar char="§"/>
        <a:defRPr sz="12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microsoft.com/office/2007/relationships/hdphoto" Target="../media/hdphoto2.wdp"/><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2.xml"/><Relationship Id="rId6" Type="http://schemas.openxmlformats.org/officeDocument/2006/relationships/image" Target="../media/image26.png"/><Relationship Id="rId5" Type="http://schemas.microsoft.com/office/2007/relationships/hdphoto" Target="../media/hdphoto2.wdp"/><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12.xml"/><Relationship Id="rId6" Type="http://schemas.microsoft.com/office/2007/relationships/hdphoto" Target="../media/hdphoto2.wdp"/><Relationship Id="rId5" Type="http://schemas.openxmlformats.org/officeDocument/2006/relationships/image" Target="../media/image4.png"/><Relationship Id="rId4" Type="http://schemas.microsoft.com/office/2007/relationships/hdphoto" Target="../media/hdphoto1.wdp"/></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12.xml"/><Relationship Id="rId6" Type="http://schemas.microsoft.com/office/2007/relationships/hdphoto" Target="../media/hdphoto2.wdp"/><Relationship Id="rId5" Type="http://schemas.openxmlformats.org/officeDocument/2006/relationships/image" Target="../media/image4.png"/><Relationship Id="rId4" Type="http://schemas.microsoft.com/office/2007/relationships/hdphoto" Target="../media/hdphoto1.wdp"/></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12.xml"/><Relationship Id="rId6" Type="http://schemas.microsoft.com/office/2007/relationships/hdphoto" Target="../media/hdphoto2.wdp"/><Relationship Id="rId5" Type="http://schemas.openxmlformats.org/officeDocument/2006/relationships/image" Target="../media/image4.png"/><Relationship Id="rId4" Type="http://schemas.microsoft.com/office/2007/relationships/hdphoto" Target="../media/hdphoto1.wdp"/></Relationships>
</file>

<file path=ppt/slides/_rels/slide1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2.xml"/><Relationship Id="rId6" Type="http://schemas.openxmlformats.org/officeDocument/2006/relationships/image" Target="../media/image30.png"/><Relationship Id="rId5" Type="http://schemas.microsoft.com/office/2007/relationships/hdphoto" Target="../media/hdphoto2.wdp"/><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2.xml"/><Relationship Id="rId1" Type="http://schemas.openxmlformats.org/officeDocument/2006/relationships/themeOverride" Target="../theme/themeOverride1.xml"/><Relationship Id="rId5" Type="http://schemas.openxmlformats.org/officeDocument/2006/relationships/image" Target="../media/image33.png"/><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slideLayout" Target="../slideLayouts/slideLayout12.xml"/><Relationship Id="rId1" Type="http://schemas.openxmlformats.org/officeDocument/2006/relationships/themeOverride" Target="../theme/themeOverride2.xml"/><Relationship Id="rId4" Type="http://schemas.openxmlformats.org/officeDocument/2006/relationships/image" Target="../media/image35.png"/></Relationships>
</file>

<file path=ppt/slides/_rels/slide19.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4.png"/><Relationship Id="rId7" Type="http://schemas.openxmlformats.org/officeDocument/2006/relationships/image" Target="../media/image36.png"/><Relationship Id="rId2" Type="http://schemas.openxmlformats.org/officeDocument/2006/relationships/notesSlide" Target="../notesSlides/notesSlide14.xml"/><Relationship Id="rId1" Type="http://schemas.openxmlformats.org/officeDocument/2006/relationships/slideLayout" Target="../slideLayouts/slideLayout12.xml"/><Relationship Id="rId6" Type="http://schemas.microsoft.com/office/2007/relationships/hdphoto" Target="../media/hdphoto1.wdp"/><Relationship Id="rId5" Type="http://schemas.openxmlformats.org/officeDocument/2006/relationships/image" Target="../media/image3.png"/><Relationship Id="rId4" Type="http://schemas.microsoft.com/office/2007/relationships/hdphoto" Target="../media/hdphoto2.wdp"/></Relationships>
</file>

<file path=ppt/slides/_rels/slide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38.png"/><Relationship Id="rId2" Type="http://schemas.openxmlformats.org/officeDocument/2006/relationships/image" Target="../media/image2.png"/><Relationship Id="rId1" Type="http://schemas.openxmlformats.org/officeDocument/2006/relationships/slideLayout" Target="../slideLayouts/slideLayout12.xml"/><Relationship Id="rId6" Type="http://schemas.openxmlformats.org/officeDocument/2006/relationships/hyperlink" Target="https://public.tableau.com/views/BostonCrimeProject/BOSTONCRIMEDASHBOARD?:language=en-US&amp;:display_count=n&amp;:origin=viz_share_link" TargetMode="External"/><Relationship Id="rId5" Type="http://schemas.microsoft.com/office/2007/relationships/hdphoto" Target="../media/hdphoto3.wdp"/><Relationship Id="rId4" Type="http://schemas.openxmlformats.org/officeDocument/2006/relationships/image" Target="../media/image37.png"/></Relationships>
</file>

<file path=ppt/slides/_rels/slide21.xml.rels><?xml version="1.0" encoding="UTF-8" standalone="yes"?>
<Relationships xmlns="http://schemas.openxmlformats.org/package/2006/relationships"><Relationship Id="rId8" Type="http://schemas.openxmlformats.org/officeDocument/2006/relationships/image" Target="../media/image39.png"/><Relationship Id="rId3" Type="http://schemas.microsoft.com/office/2007/relationships/hdphoto" Target="../media/hdphoto1.wdp"/><Relationship Id="rId7" Type="http://schemas.microsoft.com/office/2007/relationships/hdphoto" Target="../media/hdphoto3.wdp"/><Relationship Id="rId2" Type="http://schemas.openxmlformats.org/officeDocument/2006/relationships/image" Target="../media/image2.png"/><Relationship Id="rId1" Type="http://schemas.openxmlformats.org/officeDocument/2006/relationships/slideLayout" Target="../slideLayouts/slideLayout12.xml"/><Relationship Id="rId6" Type="http://schemas.openxmlformats.org/officeDocument/2006/relationships/image" Target="../media/image37.png"/><Relationship Id="rId5" Type="http://schemas.microsoft.com/office/2007/relationships/hdphoto" Target="../media/hdphoto2.wdp"/><Relationship Id="rId4" Type="http://schemas.openxmlformats.org/officeDocument/2006/relationships/image" Target="../media/image4.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40.png"/><Relationship Id="rId2" Type="http://schemas.openxmlformats.org/officeDocument/2006/relationships/notesSlide" Target="../notesSlides/notesSlide15.xml"/><Relationship Id="rId1" Type="http://schemas.openxmlformats.org/officeDocument/2006/relationships/slideLayout" Target="../slideLayouts/slideLayout12.xml"/><Relationship Id="rId6" Type="http://schemas.microsoft.com/office/2007/relationships/hdphoto" Target="../media/hdphoto2.wdp"/><Relationship Id="rId5" Type="http://schemas.openxmlformats.org/officeDocument/2006/relationships/image" Target="../media/image4.png"/><Relationship Id="rId4" Type="http://schemas.microsoft.com/office/2007/relationships/hdphoto" Target="../media/hdphoto1.wdp"/></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41.png"/><Relationship Id="rId2" Type="http://schemas.openxmlformats.org/officeDocument/2006/relationships/notesSlide" Target="../notesSlides/notesSlide16.xml"/><Relationship Id="rId1" Type="http://schemas.openxmlformats.org/officeDocument/2006/relationships/slideLayout" Target="../slideLayouts/slideLayout12.xml"/><Relationship Id="rId6" Type="http://schemas.microsoft.com/office/2007/relationships/hdphoto" Target="../media/hdphoto2.wdp"/><Relationship Id="rId5" Type="http://schemas.openxmlformats.org/officeDocument/2006/relationships/image" Target="../media/image4.png"/><Relationship Id="rId4" Type="http://schemas.microsoft.com/office/2007/relationships/hdphoto" Target="../media/hdphoto1.wdp"/></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42.png"/><Relationship Id="rId2" Type="http://schemas.openxmlformats.org/officeDocument/2006/relationships/notesSlide" Target="../notesSlides/notesSlide17.xml"/><Relationship Id="rId1" Type="http://schemas.openxmlformats.org/officeDocument/2006/relationships/slideLayout" Target="../slideLayouts/slideLayout12.xml"/><Relationship Id="rId6" Type="http://schemas.microsoft.com/office/2007/relationships/hdphoto" Target="../media/hdphoto2.wdp"/><Relationship Id="rId5" Type="http://schemas.openxmlformats.org/officeDocument/2006/relationships/image" Target="../media/image4.png"/><Relationship Id="rId4" Type="http://schemas.microsoft.com/office/2007/relationships/hdphoto" Target="../media/hdphoto1.wdp"/></Relationships>
</file>

<file path=ppt/slides/_rels/slide2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2.xml"/><Relationship Id="rId6" Type="http://schemas.openxmlformats.org/officeDocument/2006/relationships/image" Target="../media/image43.png"/><Relationship Id="rId5" Type="http://schemas.microsoft.com/office/2007/relationships/hdphoto" Target="../media/hdphoto2.wdp"/><Relationship Id="rId4" Type="http://schemas.openxmlformats.org/officeDocument/2006/relationships/image" Target="../media/image4.png"/></Relationships>
</file>

<file path=ppt/slides/_rels/slide26.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2.png"/><Relationship Id="rId7" Type="http://schemas.openxmlformats.org/officeDocument/2006/relationships/hyperlink" Target="https://public.tableau.com/views/BostonCrimeProject/CRIMECOUNTBYDAY?:language=en-US&amp;:display_count=n&amp;:origin=viz_share_link" TargetMode="External"/><Relationship Id="rId2" Type="http://schemas.openxmlformats.org/officeDocument/2006/relationships/notesSlide" Target="../notesSlides/notesSlide18.xml"/><Relationship Id="rId1" Type="http://schemas.openxmlformats.org/officeDocument/2006/relationships/slideLayout" Target="../slideLayouts/slideLayout12.xml"/><Relationship Id="rId6" Type="http://schemas.microsoft.com/office/2007/relationships/hdphoto" Target="../media/hdphoto2.wdp"/><Relationship Id="rId5" Type="http://schemas.openxmlformats.org/officeDocument/2006/relationships/image" Target="../media/image4.png"/><Relationship Id="rId4" Type="http://schemas.microsoft.com/office/2007/relationships/hdphoto" Target="../media/hdphoto1.wdp"/></Relationships>
</file>

<file path=ppt/slides/_rels/slide27.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45.png"/><Relationship Id="rId2" Type="http://schemas.openxmlformats.org/officeDocument/2006/relationships/image" Target="../media/image2.png"/><Relationship Id="rId1" Type="http://schemas.openxmlformats.org/officeDocument/2006/relationships/slideLayout" Target="../slideLayouts/slideLayout12.xml"/><Relationship Id="rId6" Type="http://schemas.openxmlformats.org/officeDocument/2006/relationships/hyperlink" Target="https://public.tableau.com/views/BostonCrimeProject/CRIMEBYTHEHOUR?:language=en-US&amp;:display_count=n&amp;:origin=viz_share_link" TargetMode="External"/><Relationship Id="rId5" Type="http://schemas.microsoft.com/office/2007/relationships/hdphoto" Target="../media/hdphoto2.wdp"/><Relationship Id="rId4" Type="http://schemas.openxmlformats.org/officeDocument/2006/relationships/image" Target="../media/image4.png"/></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46.png"/><Relationship Id="rId2" Type="http://schemas.openxmlformats.org/officeDocument/2006/relationships/notesSlide" Target="../notesSlides/notesSlide19.xml"/><Relationship Id="rId1" Type="http://schemas.openxmlformats.org/officeDocument/2006/relationships/slideLayout" Target="../slideLayouts/slideLayout12.xml"/><Relationship Id="rId6" Type="http://schemas.microsoft.com/office/2007/relationships/hdphoto" Target="../media/hdphoto2.wdp"/><Relationship Id="rId5" Type="http://schemas.openxmlformats.org/officeDocument/2006/relationships/image" Target="../media/image4.png"/><Relationship Id="rId4" Type="http://schemas.microsoft.com/office/2007/relationships/hdphoto" Target="../media/hdphoto1.wdp"/></Relationships>
</file>

<file path=ppt/slides/_rels/slide2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2.png"/><Relationship Id="rId7"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microsoft.com/office/2007/relationships/hdphoto" Target="../media/hdphoto2.wdp"/><Relationship Id="rId5" Type="http://schemas.openxmlformats.org/officeDocument/2006/relationships/image" Target="../media/image4.png"/><Relationship Id="rId4" Type="http://schemas.microsoft.com/office/2007/relationships/hdphoto" Target="../media/hdphoto1.wdp"/></Relationships>
</file>

<file path=ppt/slides/_rels/slide30.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48.png"/><Relationship Id="rId2" Type="http://schemas.openxmlformats.org/officeDocument/2006/relationships/image" Target="../media/image2.png"/><Relationship Id="rId1" Type="http://schemas.openxmlformats.org/officeDocument/2006/relationships/slideLayout" Target="../slideLayouts/slideLayout12.xml"/><Relationship Id="rId6" Type="http://schemas.openxmlformats.org/officeDocument/2006/relationships/hyperlink" Target="https://public.tableau.com/views/BostonCrimeProject/CRIMEBYMONTH?:language=en-US&amp;:display_count=n&amp;:origin=viz_share_link" TargetMode="External"/><Relationship Id="rId5" Type="http://schemas.microsoft.com/office/2007/relationships/hdphoto" Target="../media/hdphoto2.wdp"/><Relationship Id="rId4" Type="http://schemas.openxmlformats.org/officeDocument/2006/relationships/image" Target="../media/image4.png"/></Relationships>
</file>

<file path=ppt/slides/_rels/slide3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hyperlink" Target="https://public.tableau.com/shared/8YFDWBGH8?:display_count=n&amp;:origin=viz_share_link" TargetMode="Externa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2.xml"/><Relationship Id="rId5" Type="http://schemas.microsoft.com/office/2007/relationships/hdphoto" Target="../media/hdphoto2.wdp"/><Relationship Id="rId4" Type="http://schemas.openxmlformats.org/officeDocument/2006/relationships/image" Target="../media/image4.png"/></Relationships>
</file>

<file path=ppt/slides/_rels/slide3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2.xml"/><Relationship Id="rId5" Type="http://schemas.microsoft.com/office/2007/relationships/hdphoto" Target="../media/hdphoto2.wdp"/><Relationship Id="rId4" Type="http://schemas.openxmlformats.org/officeDocument/2006/relationships/image" Target="../media/image4.png"/></Relationships>
</file>

<file path=ppt/slides/_rels/slide3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12.xml"/><Relationship Id="rId5" Type="http://schemas.microsoft.com/office/2007/relationships/hdphoto" Target="../media/hdphoto1.wdp"/><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2.xml"/><Relationship Id="rId4" Type="http://schemas.openxmlformats.org/officeDocument/2006/relationships/image" Target="../media/image23.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12.xml"/><Relationship Id="rId6" Type="http://schemas.microsoft.com/office/2007/relationships/hdphoto" Target="../media/hdphoto2.wdp"/><Relationship Id="rId5" Type="http://schemas.openxmlformats.org/officeDocument/2006/relationships/image" Target="../media/image4.png"/><Relationship Id="rId4" Type="http://schemas.microsoft.com/office/2007/relationships/hdphoto" Target="../media/hdphoto1.wdp"/></Relationships>
</file>

<file path=ppt/slides/_rels/slide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2.xml"/><Relationship Id="rId6" Type="http://schemas.microsoft.com/office/2007/relationships/hdphoto" Target="../media/hdphoto2.wdp"/><Relationship Id="rId5" Type="http://schemas.openxmlformats.org/officeDocument/2006/relationships/image" Target="../media/image4.png"/><Relationship Id="rId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33"/>
        <p:cNvGrpSpPr/>
        <p:nvPr/>
      </p:nvGrpSpPr>
      <p:grpSpPr>
        <a:xfrm>
          <a:off x="0" y="0"/>
          <a:ext cx="0" cy="0"/>
          <a:chOff x="0" y="0"/>
          <a:chExt cx="0" cy="0"/>
        </a:xfrm>
      </p:grpSpPr>
      <p:grpSp>
        <p:nvGrpSpPr>
          <p:cNvPr id="141" name="Group 140">
            <a:extLst>
              <a:ext uri="{FF2B5EF4-FFF2-40B4-BE49-F238E27FC236}">
                <a16:creationId xmlns:a16="http://schemas.microsoft.com/office/drawing/2014/main" id="{E54E1BC5-9799-4C37-9E39-75AD94AE070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551293" y="4672260"/>
            <a:ext cx="342900" cy="342900"/>
            <a:chOff x="11361456" y="6195813"/>
            <a:chExt cx="548640" cy="548640"/>
          </a:xfrm>
        </p:grpSpPr>
        <p:sp>
          <p:nvSpPr>
            <p:cNvPr id="142" name="Oval 141">
              <a:extLst>
                <a:ext uri="{FF2B5EF4-FFF2-40B4-BE49-F238E27FC236}">
                  <a16:creationId xmlns:a16="http://schemas.microsoft.com/office/drawing/2014/main" id="{6EC783E0-E2C4-43D2-93E5-38337F8DAD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3">
                <a:duotone>
                  <a:schemeClr val="accent1">
                    <a:shade val="45000"/>
                    <a:satMod val="135000"/>
                  </a:schemeClr>
                  <a:prstClr val="white"/>
                </a:duotone>
                <a:extLst>
                  <a:ext uri="{BEBA8EAE-BF5A-486C-A8C5-ECC9F3942E4B}">
                    <a14:imgProps xmlns:a14="http://schemas.microsoft.com/office/drawing/2010/main">
                      <a14:imgLayer r:embed="rId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43" name="Oval 142">
              <a:extLst>
                <a:ext uri="{FF2B5EF4-FFF2-40B4-BE49-F238E27FC236}">
                  <a16:creationId xmlns:a16="http://schemas.microsoft.com/office/drawing/2014/main" id="{542544D0-650E-4448-A7E2-E5C6D73984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sp>
      </p:grpSp>
      <p:pic>
        <p:nvPicPr>
          <p:cNvPr id="136" name="Google Shape;136;p13" descr="A blue sign on a street&#10;&#10;Description automatically generated with low confidence"/>
          <p:cNvPicPr preferRelativeResize="0"/>
          <p:nvPr/>
        </p:nvPicPr>
        <p:blipFill rotWithShape="1">
          <a:blip r:embed="rId5"/>
          <a:srcRect/>
          <a:stretch/>
        </p:blipFill>
        <p:spPr>
          <a:xfrm>
            <a:off x="20" y="10"/>
            <a:ext cx="9143980" cy="5143489"/>
          </a:xfrm>
          <a:prstGeom prst="rect">
            <a:avLst/>
          </a:prstGeom>
          <a:noFill/>
        </p:spPr>
      </p:pic>
      <p:sp>
        <p:nvSpPr>
          <p:cNvPr id="145" name="Rectangle 144">
            <a:extLst>
              <a:ext uri="{FF2B5EF4-FFF2-40B4-BE49-F238E27FC236}">
                <a16:creationId xmlns:a16="http://schemas.microsoft.com/office/drawing/2014/main" id="{C0D87137-C549-49C9-9E77-B0610E9494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499"/>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Rectangle 146">
            <a:extLst>
              <a:ext uri="{FF2B5EF4-FFF2-40B4-BE49-F238E27FC236}">
                <a16:creationId xmlns:a16="http://schemas.microsoft.com/office/drawing/2014/main" id="{4737D626-8CB2-413F-BA1C-691F042B48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3" y="0"/>
            <a:ext cx="9141714" cy="5143500"/>
          </a:xfrm>
          <a:prstGeom prst="rect">
            <a:avLst/>
          </a:prstGeom>
          <a:blipFill dpi="0" rotWithShape="1">
            <a:blip r:embed="rId6">
              <a:alphaModFix amt="35000"/>
              <a:duotone>
                <a:prstClr val="black"/>
                <a:schemeClr val="accent1">
                  <a:tint val="45000"/>
                  <a:satMod val="400000"/>
                </a:schemeClr>
              </a:duotone>
              <a:extLst>
                <a:ext uri="{BEBA8EAE-BF5A-486C-A8C5-ECC9F3942E4B}">
                  <a14:imgProps xmlns:a14="http://schemas.microsoft.com/office/drawing/2010/main">
                    <a14:imgLayer r:embed="rId7">
                      <a14:imgEffect>
                        <a14:sharpenSoften amount="61000"/>
                      </a14:imgEffect>
                      <a14:imgEffect>
                        <a14:brightnessContrast bright="-25000" contrast="20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Google Shape;134;p13"/>
          <p:cNvSpPr txBox="1">
            <a:spLocks noGrp="1"/>
          </p:cNvSpPr>
          <p:nvPr>
            <p:ph type="ctrTitle"/>
          </p:nvPr>
        </p:nvSpPr>
        <p:spPr>
          <a:xfrm>
            <a:off x="802386" y="363474"/>
            <a:ext cx="7543800" cy="1207008"/>
          </a:xfrm>
          <a:prstGeom prst="rect">
            <a:avLst/>
          </a:prstGeom>
        </p:spPr>
        <p:txBody>
          <a:bodyPr spcFirstLastPara="1" vert="horz" lIns="91440" tIns="45720" rIns="91440" bIns="45720" rtlCol="0" anchor="ctr" anchorCtr="0">
            <a:normAutofit/>
          </a:bodyPr>
          <a:lstStyle/>
          <a:p>
            <a:pPr marL="0" lvl="0" indent="0" defTabSz="914400">
              <a:lnSpc>
                <a:spcPct val="90000"/>
              </a:lnSpc>
              <a:spcAft>
                <a:spcPts val="0"/>
              </a:spcAft>
            </a:pPr>
            <a:r>
              <a:rPr lang="en-US" dirty="0">
                <a:solidFill>
                  <a:schemeClr val="tx1"/>
                </a:solidFill>
                <a:latin typeface="ACADEMY ENGRAVED LET PLAIN:1.0" panose="02000000000000000000" pitchFamily="2" charset="0"/>
              </a:rPr>
              <a:t>BOSTON CRIME </a:t>
            </a:r>
          </a:p>
        </p:txBody>
      </p:sp>
      <p:sp>
        <p:nvSpPr>
          <p:cNvPr id="135" name="Google Shape;135;p13"/>
          <p:cNvSpPr txBox="1">
            <a:spLocks noGrp="1"/>
          </p:cNvSpPr>
          <p:nvPr>
            <p:ph type="subTitle" idx="1"/>
          </p:nvPr>
        </p:nvSpPr>
        <p:spPr>
          <a:xfrm>
            <a:off x="802386" y="1591056"/>
            <a:ext cx="7543800" cy="3038094"/>
          </a:xfrm>
          <a:prstGeom prst="rect">
            <a:avLst/>
          </a:prstGeom>
        </p:spPr>
        <p:txBody>
          <a:bodyPr spcFirstLastPara="1" vert="horz" lIns="91440" tIns="45720" rIns="91440" bIns="45720" rtlCol="0" anchorCtr="0">
            <a:normAutofit/>
          </a:bodyPr>
          <a:lstStyle/>
          <a:p>
            <a:pPr marL="171450" lvl="0" indent="-182880" defTabSz="914400">
              <a:spcBef>
                <a:spcPts val="0"/>
              </a:spcBef>
              <a:spcAft>
                <a:spcPts val="600"/>
              </a:spcAft>
              <a:buFont typeface="Wingdings" pitchFamily="2" charset="2"/>
              <a:buChar char="§"/>
            </a:pPr>
            <a:endParaRPr lang="en-US" dirty="0"/>
          </a:p>
          <a:p>
            <a:pPr marL="171450" lvl="0" indent="-182880" defTabSz="914400">
              <a:spcBef>
                <a:spcPts val="0"/>
              </a:spcBef>
              <a:spcAft>
                <a:spcPts val="600"/>
              </a:spcAft>
              <a:buFont typeface="Wingdings" pitchFamily="2" charset="2"/>
              <a:buChar char="§"/>
            </a:pPr>
            <a:r>
              <a:rPr lang="en-US" sz="1800" dirty="0">
                <a:latin typeface="ACADEMY ENGRAVED LET PLAIN:1.0" panose="02000000000000000000" pitchFamily="2" charset="0"/>
              </a:rPr>
              <a:t>Carter </a:t>
            </a:r>
            <a:r>
              <a:rPr lang="en-US" sz="1800" dirty="0" err="1">
                <a:latin typeface="ACADEMY ENGRAVED LET PLAIN:1.0" panose="02000000000000000000" pitchFamily="2" charset="0"/>
              </a:rPr>
              <a:t>Bentinganan</a:t>
            </a:r>
            <a:endParaRPr lang="en-US" sz="1800" dirty="0">
              <a:latin typeface="ACADEMY ENGRAVED LET PLAIN:1.0" panose="02000000000000000000" pitchFamily="2" charset="0"/>
            </a:endParaRPr>
          </a:p>
          <a:p>
            <a:pPr marL="171450" lvl="0" indent="-182880" defTabSz="914400">
              <a:spcBef>
                <a:spcPts val="0"/>
              </a:spcBef>
              <a:spcAft>
                <a:spcPts val="600"/>
              </a:spcAft>
              <a:buFont typeface="Wingdings" pitchFamily="2" charset="2"/>
              <a:buChar char="§"/>
            </a:pPr>
            <a:r>
              <a:rPr lang="en-US" sz="1800" dirty="0">
                <a:latin typeface="ACADEMY ENGRAVED LET PLAIN:1.0" panose="02000000000000000000" pitchFamily="2" charset="0"/>
              </a:rPr>
              <a:t>Christopher Lue</a:t>
            </a:r>
          </a:p>
          <a:p>
            <a:pPr marL="171450" lvl="0" indent="-182880" defTabSz="914400">
              <a:spcBef>
                <a:spcPts val="0"/>
              </a:spcBef>
              <a:spcAft>
                <a:spcPts val="600"/>
              </a:spcAft>
              <a:buFont typeface="Wingdings" pitchFamily="2" charset="2"/>
              <a:buChar char="§"/>
            </a:pPr>
            <a:r>
              <a:rPr lang="en-US" sz="1800" dirty="0" err="1">
                <a:latin typeface="ACADEMY ENGRAVED LET PLAIN:1.0" panose="02000000000000000000" pitchFamily="2" charset="0"/>
              </a:rPr>
              <a:t>Duygu</a:t>
            </a:r>
            <a:r>
              <a:rPr lang="en-US" sz="1800" dirty="0">
                <a:latin typeface="ACADEMY ENGRAVED LET PLAIN:1.0" panose="02000000000000000000" pitchFamily="2" charset="0"/>
              </a:rPr>
              <a:t> </a:t>
            </a:r>
            <a:r>
              <a:rPr lang="en-US" sz="1800" dirty="0" err="1">
                <a:latin typeface="ACADEMY ENGRAVED LET PLAIN:1.0" panose="02000000000000000000" pitchFamily="2" charset="0"/>
              </a:rPr>
              <a:t>Simsek</a:t>
            </a:r>
            <a:endParaRPr lang="en-US" sz="1800" dirty="0">
              <a:latin typeface="ACADEMY ENGRAVED LET PLAIN:1.0" panose="02000000000000000000" pitchFamily="2" charset="0"/>
            </a:endParaRPr>
          </a:p>
          <a:p>
            <a:pPr marL="171450" lvl="0" indent="-182880" defTabSz="914400">
              <a:spcBef>
                <a:spcPts val="0"/>
              </a:spcBef>
              <a:spcAft>
                <a:spcPts val="600"/>
              </a:spcAft>
              <a:buFont typeface="Wingdings" pitchFamily="2" charset="2"/>
              <a:buChar char="§"/>
            </a:pPr>
            <a:r>
              <a:rPr lang="en-US" sz="1800" dirty="0">
                <a:latin typeface="ACADEMY ENGRAVED LET PLAIN:1.0" panose="02000000000000000000" pitchFamily="2" charset="0"/>
              </a:rPr>
              <a:t>Kimberly Smith</a:t>
            </a:r>
          </a:p>
        </p:txBody>
      </p:sp>
      <p:grpSp>
        <p:nvGrpSpPr>
          <p:cNvPr id="149" name="Group 148">
            <a:extLst>
              <a:ext uri="{FF2B5EF4-FFF2-40B4-BE49-F238E27FC236}">
                <a16:creationId xmlns:a16="http://schemas.microsoft.com/office/drawing/2014/main" id="{91E96018-B22F-4F69-A476-E69AD017788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551293" y="4672260"/>
            <a:ext cx="342900" cy="342900"/>
            <a:chOff x="11361456" y="6195813"/>
            <a:chExt cx="548640" cy="548640"/>
          </a:xfrm>
        </p:grpSpPr>
        <p:sp>
          <p:nvSpPr>
            <p:cNvPr id="150" name="Oval 149">
              <a:extLst>
                <a:ext uri="{FF2B5EF4-FFF2-40B4-BE49-F238E27FC236}">
                  <a16:creationId xmlns:a16="http://schemas.microsoft.com/office/drawing/2014/main" id="{548B6ECE-AE16-413C-89BA-B4DC741A4E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3">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51" name="Oval 150">
              <a:extLst>
                <a:ext uri="{FF2B5EF4-FFF2-40B4-BE49-F238E27FC236}">
                  <a16:creationId xmlns:a16="http://schemas.microsoft.com/office/drawing/2014/main" id="{135FC4B0-34E5-49B0-81B1-5B5C805B37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Tree>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2" nodeType="clickEffect">
                                  <p:stCondLst>
                                    <p:cond delay="0"/>
                                  </p:stCondLst>
                                  <p:childTnLst>
                                    <p:set>
                                      <p:cBhvr>
                                        <p:cTn id="6" dur="1" fill="hold">
                                          <p:stCondLst>
                                            <p:cond delay="0"/>
                                          </p:stCondLst>
                                        </p:cTn>
                                        <p:tgtEl>
                                          <p:spTgt spid="134"/>
                                        </p:tgtEl>
                                        <p:attrNameLst>
                                          <p:attrName>style.visibility</p:attrName>
                                        </p:attrNameLst>
                                      </p:cBhvr>
                                      <p:to>
                                        <p:strVal val="visible"/>
                                      </p:to>
                                    </p:set>
                                    <p:anim calcmode="lin" valueType="num">
                                      <p:cBhvr additive="base">
                                        <p:cTn id="7" dur="500" fill="hold"/>
                                        <p:tgtEl>
                                          <p:spTgt spid="134"/>
                                        </p:tgtEl>
                                        <p:attrNameLst>
                                          <p:attrName>ppt_x</p:attrName>
                                        </p:attrNameLst>
                                      </p:cBhvr>
                                      <p:tavLst>
                                        <p:tav tm="0">
                                          <p:val>
                                            <p:strVal val="#ppt_x"/>
                                          </p:val>
                                        </p:tav>
                                        <p:tav tm="100000">
                                          <p:val>
                                            <p:strVal val="#ppt_x"/>
                                          </p:val>
                                        </p:tav>
                                      </p:tavLst>
                                    </p:anim>
                                    <p:anim calcmode="lin" valueType="num">
                                      <p:cBhvr additive="base">
                                        <p:cTn id="8" dur="500" fill="hold"/>
                                        <p:tgtEl>
                                          <p:spTgt spid="13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9" presetClass="entr" presetSubtype="0" fill="hold" nodeType="clickEffect">
                                  <p:stCondLst>
                                    <p:cond delay="0"/>
                                  </p:stCondLst>
                                  <p:childTnLst>
                                    <p:set>
                                      <p:cBhvr>
                                        <p:cTn id="12" dur="1" fill="hold">
                                          <p:stCondLst>
                                            <p:cond delay="0"/>
                                          </p:stCondLst>
                                        </p:cTn>
                                        <p:tgtEl>
                                          <p:spTgt spid="135">
                                            <p:txEl>
                                              <p:pRg st="1" end="1"/>
                                            </p:txEl>
                                          </p:spTgt>
                                        </p:tgtEl>
                                        <p:attrNameLst>
                                          <p:attrName>style.visibility</p:attrName>
                                        </p:attrNameLst>
                                      </p:cBhvr>
                                      <p:to>
                                        <p:strVal val="visible"/>
                                      </p:to>
                                    </p:set>
                                    <p:animEffect transition="in" filter="dissolve">
                                      <p:cBhvr>
                                        <p:cTn id="13" dur="500"/>
                                        <p:tgtEl>
                                          <p:spTgt spid="135">
                                            <p:txEl>
                                              <p:pRg st="1" end="1"/>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135">
                                            <p:txEl>
                                              <p:pRg st="2" end="2"/>
                                            </p:txEl>
                                          </p:spTgt>
                                        </p:tgtEl>
                                        <p:attrNameLst>
                                          <p:attrName>style.visibility</p:attrName>
                                        </p:attrNameLst>
                                      </p:cBhvr>
                                      <p:to>
                                        <p:strVal val="visible"/>
                                      </p:to>
                                    </p:set>
                                    <p:animEffect transition="in" filter="dissolve">
                                      <p:cBhvr>
                                        <p:cTn id="16" dur="500"/>
                                        <p:tgtEl>
                                          <p:spTgt spid="135">
                                            <p:txEl>
                                              <p:pRg st="2" end="2"/>
                                            </p:txEl>
                                          </p:spTgt>
                                        </p:tgtEl>
                                      </p:cBhvr>
                                    </p:animEffect>
                                  </p:childTnLst>
                                </p:cTn>
                              </p:par>
                              <p:par>
                                <p:cTn id="17" presetID="9" presetClass="entr" presetSubtype="0" fill="hold" nodeType="withEffect">
                                  <p:stCondLst>
                                    <p:cond delay="0"/>
                                  </p:stCondLst>
                                  <p:childTnLst>
                                    <p:set>
                                      <p:cBhvr>
                                        <p:cTn id="18" dur="1" fill="hold">
                                          <p:stCondLst>
                                            <p:cond delay="0"/>
                                          </p:stCondLst>
                                        </p:cTn>
                                        <p:tgtEl>
                                          <p:spTgt spid="135">
                                            <p:txEl>
                                              <p:pRg st="3" end="3"/>
                                            </p:txEl>
                                          </p:spTgt>
                                        </p:tgtEl>
                                        <p:attrNameLst>
                                          <p:attrName>style.visibility</p:attrName>
                                        </p:attrNameLst>
                                      </p:cBhvr>
                                      <p:to>
                                        <p:strVal val="visible"/>
                                      </p:to>
                                    </p:set>
                                    <p:animEffect transition="in" filter="dissolve">
                                      <p:cBhvr>
                                        <p:cTn id="19" dur="500"/>
                                        <p:tgtEl>
                                          <p:spTgt spid="135">
                                            <p:txEl>
                                              <p:pRg st="3" end="3"/>
                                            </p:txEl>
                                          </p:spTgt>
                                        </p:tgtEl>
                                      </p:cBhvr>
                                    </p:animEffect>
                                  </p:childTnLst>
                                </p:cTn>
                              </p:par>
                              <p:par>
                                <p:cTn id="20" presetID="9" presetClass="entr" presetSubtype="0" fill="hold" nodeType="withEffect">
                                  <p:stCondLst>
                                    <p:cond delay="0"/>
                                  </p:stCondLst>
                                  <p:childTnLst>
                                    <p:set>
                                      <p:cBhvr>
                                        <p:cTn id="21" dur="1" fill="hold">
                                          <p:stCondLst>
                                            <p:cond delay="0"/>
                                          </p:stCondLst>
                                        </p:cTn>
                                        <p:tgtEl>
                                          <p:spTgt spid="135">
                                            <p:txEl>
                                              <p:pRg st="4" end="4"/>
                                            </p:txEl>
                                          </p:spTgt>
                                        </p:tgtEl>
                                        <p:attrNameLst>
                                          <p:attrName>style.visibility</p:attrName>
                                        </p:attrNameLst>
                                      </p:cBhvr>
                                      <p:to>
                                        <p:strVal val="visible"/>
                                      </p:to>
                                    </p:set>
                                    <p:animEffect transition="in" filter="dissolve">
                                      <p:cBhvr>
                                        <p:cTn id="22" dur="500"/>
                                        <p:tgtEl>
                                          <p:spTgt spid="13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4" grpId="2"/>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42" name="Group 22">
            <a:extLst>
              <a:ext uri="{FF2B5EF4-FFF2-40B4-BE49-F238E27FC236}">
                <a16:creationId xmlns:a16="http://schemas.microsoft.com/office/drawing/2014/main" id="{C2470417-D0DB-4EF9-B24D-533252BDD39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551293" y="4672260"/>
            <a:ext cx="342900" cy="342900"/>
            <a:chOff x="11361456" y="6195813"/>
            <a:chExt cx="548640" cy="548640"/>
          </a:xfrm>
        </p:grpSpPr>
        <p:sp>
          <p:nvSpPr>
            <p:cNvPr id="24" name="Oval 23">
              <a:extLst>
                <a:ext uri="{FF2B5EF4-FFF2-40B4-BE49-F238E27FC236}">
                  <a16:creationId xmlns:a16="http://schemas.microsoft.com/office/drawing/2014/main" id="{5DD43A5E-96FC-4417-AAAA-6D22205AE7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2">
                <a:duotone>
                  <a:schemeClr val="accent1">
                    <a:shade val="45000"/>
                    <a:satMod val="135000"/>
                  </a:schemeClr>
                  <a:prstClr val="white"/>
                </a:duotone>
                <a:extLst>
                  <a:ext uri="{BEBA8EAE-BF5A-486C-A8C5-ECC9F3942E4B}">
                    <a14:imgProps xmlns:a14="http://schemas.microsoft.com/office/drawing/2010/main">
                      <a14:imgLayer r:embed="rId3">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25" name="Oval 24">
              <a:extLst>
                <a:ext uri="{FF2B5EF4-FFF2-40B4-BE49-F238E27FC236}">
                  <a16:creationId xmlns:a16="http://schemas.microsoft.com/office/drawing/2014/main" id="{AC8EC610-CBFB-4415-82B2-94F68101CF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43" name="Rectangle 26">
            <a:extLst>
              <a:ext uri="{FF2B5EF4-FFF2-40B4-BE49-F238E27FC236}">
                <a16:creationId xmlns:a16="http://schemas.microsoft.com/office/drawing/2014/main" id="{47F26634-9FA8-4679-B619-B9DFA21E0D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77232" y="0"/>
            <a:ext cx="3266767" cy="5143499"/>
          </a:xfrm>
          <a:prstGeom prst="rect">
            <a:avLst/>
          </a:prstGeom>
          <a:blipFill dpi="0" rotWithShape="1">
            <a:blip r:embed="rId4">
              <a:alphaModFix amt="60000"/>
              <a:lum bright="70000" contrast="-70000"/>
              <a:extLst>
                <a:ext uri="{BEBA8EAE-BF5A-486C-A8C5-ECC9F3942E4B}">
                  <a14:imgProps xmlns:a14="http://schemas.microsoft.com/office/drawing/2010/main">
                    <a14:imgLayer r:embed="rId5">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6695154-2EE2-099E-00E5-C54AE3DECB6B}"/>
              </a:ext>
            </a:extLst>
          </p:cNvPr>
          <p:cNvSpPr>
            <a:spLocks noGrp="1"/>
          </p:cNvSpPr>
          <p:nvPr>
            <p:ph type="title"/>
          </p:nvPr>
        </p:nvSpPr>
        <p:spPr>
          <a:xfrm>
            <a:off x="6117262" y="363474"/>
            <a:ext cx="2658026" cy="1207008"/>
          </a:xfrm>
          <a:ln>
            <a:noFill/>
          </a:ln>
        </p:spPr>
        <p:txBody>
          <a:bodyPr vert="horz" lIns="91440" tIns="45720" rIns="91440" bIns="45720" rtlCol="0" anchor="ctr">
            <a:normAutofit/>
          </a:bodyPr>
          <a:lstStyle/>
          <a:p>
            <a:pPr defTabSz="914400">
              <a:spcBef>
                <a:spcPct val="0"/>
              </a:spcBef>
            </a:pPr>
            <a:r>
              <a:rPr lang="en-US" dirty="0"/>
              <a:t>Linking SQL to Pandas</a:t>
            </a:r>
          </a:p>
        </p:txBody>
      </p:sp>
      <p:pic>
        <p:nvPicPr>
          <p:cNvPr id="4" name="Picture 3" descr="Graphical user interface, text, application, email&#10;&#10;Description automatically generated">
            <a:extLst>
              <a:ext uri="{FF2B5EF4-FFF2-40B4-BE49-F238E27FC236}">
                <a16:creationId xmlns:a16="http://schemas.microsoft.com/office/drawing/2014/main" id="{01AB91FA-88B6-8356-CE02-0105B493DDD5}"/>
              </a:ext>
            </a:extLst>
          </p:cNvPr>
          <p:cNvPicPr>
            <a:picLocks noChangeAspect="1"/>
          </p:cNvPicPr>
          <p:nvPr/>
        </p:nvPicPr>
        <p:blipFill rotWithShape="1">
          <a:blip r:embed="rId6"/>
          <a:srcRect l="916" t="437" r="2357" b="10520"/>
          <a:stretch/>
        </p:blipFill>
        <p:spPr>
          <a:xfrm>
            <a:off x="52751" y="663878"/>
            <a:ext cx="5571435" cy="3256769"/>
          </a:xfrm>
          <a:prstGeom prst="rect">
            <a:avLst/>
          </a:prstGeom>
        </p:spPr>
      </p:pic>
      <p:sp>
        <p:nvSpPr>
          <p:cNvPr id="3" name="Text Placeholder 2">
            <a:extLst>
              <a:ext uri="{FF2B5EF4-FFF2-40B4-BE49-F238E27FC236}">
                <a16:creationId xmlns:a16="http://schemas.microsoft.com/office/drawing/2014/main" id="{75289EB8-95E1-5A9C-EF00-A3AF175F7285}"/>
              </a:ext>
            </a:extLst>
          </p:cNvPr>
          <p:cNvSpPr>
            <a:spLocks noGrp="1"/>
          </p:cNvSpPr>
          <p:nvPr>
            <p:ph type="body" idx="1"/>
          </p:nvPr>
        </p:nvSpPr>
        <p:spPr>
          <a:xfrm>
            <a:off x="6117263" y="1591056"/>
            <a:ext cx="2658025" cy="3038094"/>
          </a:xfrm>
        </p:spPr>
        <p:txBody>
          <a:bodyPr vert="horz" lIns="91440" tIns="45720" rIns="91440" bIns="45720" rtlCol="0">
            <a:normAutofit/>
          </a:bodyPr>
          <a:lstStyle/>
          <a:p>
            <a:pPr indent="-182880" defTabSz="914400">
              <a:buSzPct val="85000"/>
              <a:buFont typeface="Wingdings" pitchFamily="2" charset="2"/>
              <a:buChar char="§"/>
            </a:pPr>
            <a:endParaRPr lang="en-US" sz="1800" dirty="0">
              <a:latin typeface="ACADEMY ENGRAVED LET PLAIN:1.0" panose="02000000000000000000" pitchFamily="2" charset="0"/>
            </a:endParaRPr>
          </a:p>
          <a:p>
            <a:pPr indent="-182880" defTabSz="914400">
              <a:buSzPct val="85000"/>
              <a:buFont typeface="Wingdings" pitchFamily="2" charset="2"/>
              <a:buChar char="§"/>
            </a:pPr>
            <a:endParaRPr lang="en-US" sz="1800" dirty="0">
              <a:latin typeface="ACADEMY ENGRAVED LET PLAIN:1.0" panose="02000000000000000000" pitchFamily="2" charset="0"/>
            </a:endParaRPr>
          </a:p>
          <a:p>
            <a:pPr indent="-182880" defTabSz="914400">
              <a:buSzPct val="85000"/>
              <a:buFont typeface="Wingdings" pitchFamily="2" charset="2"/>
              <a:buChar char="§"/>
            </a:pPr>
            <a:r>
              <a:rPr lang="en-US" sz="1800" dirty="0">
                <a:latin typeface="ACADEMY ENGRAVED LET PLAIN:1.0" panose="02000000000000000000" pitchFamily="2" charset="0"/>
              </a:rPr>
              <a:t>Linking our database to Pandas for machine learning model</a:t>
            </a:r>
          </a:p>
          <a:p>
            <a:pPr indent="-182880" defTabSz="914400">
              <a:buSzPct val="85000"/>
              <a:buFont typeface="Wingdings" pitchFamily="2" charset="2"/>
              <a:buChar char="§"/>
            </a:pPr>
            <a:endParaRPr lang="en-US" sz="1200" dirty="0"/>
          </a:p>
        </p:txBody>
      </p:sp>
      <p:grpSp>
        <p:nvGrpSpPr>
          <p:cNvPr id="44" name="Group 28">
            <a:extLst>
              <a:ext uri="{FF2B5EF4-FFF2-40B4-BE49-F238E27FC236}">
                <a16:creationId xmlns:a16="http://schemas.microsoft.com/office/drawing/2014/main" id="{79456847-F660-4ED4-9541-E8AB51FCAF6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551293" y="4672260"/>
            <a:ext cx="342900" cy="342900"/>
            <a:chOff x="11361456" y="6195813"/>
            <a:chExt cx="548640" cy="548640"/>
          </a:xfrm>
        </p:grpSpPr>
        <p:sp>
          <p:nvSpPr>
            <p:cNvPr id="45" name="Oval 29">
              <a:extLst>
                <a:ext uri="{FF2B5EF4-FFF2-40B4-BE49-F238E27FC236}">
                  <a16:creationId xmlns:a16="http://schemas.microsoft.com/office/drawing/2014/main" id="{CBA548B4-3D52-4409-99DD-B2A24D2015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2">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46" name="Oval 30">
              <a:extLst>
                <a:ext uri="{FF2B5EF4-FFF2-40B4-BE49-F238E27FC236}">
                  <a16:creationId xmlns:a16="http://schemas.microsoft.com/office/drawing/2014/main" id="{3AE84337-22C7-4E22-AAE5-97E3848BCE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Tree>
    <p:extLst>
      <p:ext uri="{BB962C8B-B14F-4D97-AF65-F5344CB8AC3E}">
        <p14:creationId xmlns:p14="http://schemas.microsoft.com/office/powerpoint/2010/main" val="11003656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61" name="Group 60">
            <a:extLst>
              <a:ext uri="{FF2B5EF4-FFF2-40B4-BE49-F238E27FC236}">
                <a16:creationId xmlns:a16="http://schemas.microsoft.com/office/drawing/2014/main" id="{C2470417-D0DB-4EF9-B24D-533252BDD39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551293" y="4672260"/>
            <a:ext cx="342900" cy="342900"/>
            <a:chOff x="11361456" y="6195813"/>
            <a:chExt cx="548640" cy="548640"/>
          </a:xfrm>
        </p:grpSpPr>
        <p:sp>
          <p:nvSpPr>
            <p:cNvPr id="62" name="Oval 61">
              <a:extLst>
                <a:ext uri="{FF2B5EF4-FFF2-40B4-BE49-F238E27FC236}">
                  <a16:creationId xmlns:a16="http://schemas.microsoft.com/office/drawing/2014/main" id="{5DD43A5E-96FC-4417-AAAA-6D22205AE7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3">
                <a:duotone>
                  <a:schemeClr val="accent1">
                    <a:shade val="45000"/>
                    <a:satMod val="135000"/>
                  </a:schemeClr>
                  <a:prstClr val="white"/>
                </a:duotone>
                <a:extLst>
                  <a:ext uri="{BEBA8EAE-BF5A-486C-A8C5-ECC9F3942E4B}">
                    <a14:imgProps xmlns:a14="http://schemas.microsoft.com/office/drawing/2010/main">
                      <a14:imgLayer r:embed="rId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63" name="Oval 62">
              <a:extLst>
                <a:ext uri="{FF2B5EF4-FFF2-40B4-BE49-F238E27FC236}">
                  <a16:creationId xmlns:a16="http://schemas.microsoft.com/office/drawing/2014/main" id="{AC8EC610-CBFB-4415-82B2-94F68101CF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65" name="Rectangle 64">
            <a:extLst>
              <a:ext uri="{FF2B5EF4-FFF2-40B4-BE49-F238E27FC236}">
                <a16:creationId xmlns:a16="http://schemas.microsoft.com/office/drawing/2014/main" id="{47F26634-9FA8-4679-B619-B9DFA21E0D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77232" y="0"/>
            <a:ext cx="3266767" cy="5143499"/>
          </a:xfrm>
          <a:prstGeom prst="rect">
            <a:avLst/>
          </a:prstGeom>
          <a:blipFill dpi="0" rotWithShape="1">
            <a:blip r:embed="rId5">
              <a:alphaModFix amt="60000"/>
              <a:lum bright="70000" contrast="-70000"/>
              <a:extLst>
                <a:ext uri="{BEBA8EAE-BF5A-486C-A8C5-ECC9F3942E4B}">
                  <a14:imgProps xmlns:a14="http://schemas.microsoft.com/office/drawing/2010/main">
                    <a14:imgLayer r:embed="rId6">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9B4CD20-B51D-E26F-DBE3-22CB8C381D6C}"/>
              </a:ext>
            </a:extLst>
          </p:cNvPr>
          <p:cNvSpPr>
            <a:spLocks noGrp="1"/>
          </p:cNvSpPr>
          <p:nvPr>
            <p:ph type="title"/>
          </p:nvPr>
        </p:nvSpPr>
        <p:spPr>
          <a:xfrm>
            <a:off x="6117262" y="363474"/>
            <a:ext cx="2658026" cy="1207008"/>
          </a:xfrm>
          <a:ln>
            <a:noFill/>
          </a:ln>
        </p:spPr>
        <p:txBody>
          <a:bodyPr vert="horz" lIns="91440" tIns="45720" rIns="91440" bIns="45720" rtlCol="0" anchor="ctr">
            <a:normAutofit/>
          </a:bodyPr>
          <a:lstStyle/>
          <a:p>
            <a:pPr defTabSz="914400">
              <a:spcBef>
                <a:spcPct val="0"/>
              </a:spcBef>
            </a:pPr>
            <a:r>
              <a:rPr lang="en-US" dirty="0"/>
              <a:t>IMPORTING CSV INTO TABLES </a:t>
            </a:r>
          </a:p>
        </p:txBody>
      </p:sp>
      <p:pic>
        <p:nvPicPr>
          <p:cNvPr id="4" name="Picture 3" descr="Graphical user interface, text, application&#10;&#10;Description automatically generated">
            <a:extLst>
              <a:ext uri="{FF2B5EF4-FFF2-40B4-BE49-F238E27FC236}">
                <a16:creationId xmlns:a16="http://schemas.microsoft.com/office/drawing/2014/main" id="{B7B26BC6-486B-4D50-0823-13F946E148E9}"/>
              </a:ext>
            </a:extLst>
          </p:cNvPr>
          <p:cNvPicPr>
            <a:picLocks noChangeAspect="1"/>
          </p:cNvPicPr>
          <p:nvPr/>
        </p:nvPicPr>
        <p:blipFill>
          <a:blip r:embed="rId7"/>
          <a:stretch>
            <a:fillRect/>
          </a:stretch>
        </p:blipFill>
        <p:spPr>
          <a:xfrm>
            <a:off x="326610" y="890949"/>
            <a:ext cx="5421941" cy="3361602"/>
          </a:xfrm>
          <a:prstGeom prst="rect">
            <a:avLst/>
          </a:prstGeom>
        </p:spPr>
      </p:pic>
      <p:sp>
        <p:nvSpPr>
          <p:cNvPr id="3" name="Text Placeholder 2">
            <a:extLst>
              <a:ext uri="{FF2B5EF4-FFF2-40B4-BE49-F238E27FC236}">
                <a16:creationId xmlns:a16="http://schemas.microsoft.com/office/drawing/2014/main" id="{5F9A29C9-6926-A7DD-F338-3E98549B5001}"/>
              </a:ext>
            </a:extLst>
          </p:cNvPr>
          <p:cNvSpPr>
            <a:spLocks noGrp="1"/>
          </p:cNvSpPr>
          <p:nvPr>
            <p:ph type="body" idx="1"/>
          </p:nvPr>
        </p:nvSpPr>
        <p:spPr>
          <a:xfrm>
            <a:off x="6117263" y="1591056"/>
            <a:ext cx="2658025" cy="3038094"/>
          </a:xfrm>
        </p:spPr>
        <p:txBody>
          <a:bodyPr vert="horz" lIns="91440" tIns="45720" rIns="91440" bIns="45720" rtlCol="0">
            <a:normAutofit/>
          </a:bodyPr>
          <a:lstStyle/>
          <a:p>
            <a:pPr marL="560070" indent="-285750" defTabSz="914400">
              <a:spcAft>
                <a:spcPts val="600"/>
              </a:spcAft>
              <a:buSzPct val="85000"/>
            </a:pPr>
            <a:endParaRPr lang="en-US" sz="1600" dirty="0">
              <a:latin typeface="ACADEMY ENGRAVED LET PLAIN:1.0" panose="02000000000000000000" pitchFamily="2" charset="0"/>
            </a:endParaRPr>
          </a:p>
          <a:p>
            <a:pPr marL="560070" indent="-285750" defTabSz="914400">
              <a:spcAft>
                <a:spcPts val="600"/>
              </a:spcAft>
              <a:buSzPct val="85000"/>
            </a:pPr>
            <a:endParaRPr lang="en-US" sz="1600" dirty="0">
              <a:latin typeface="ACADEMY ENGRAVED LET PLAIN:1.0" panose="02000000000000000000" pitchFamily="2" charset="0"/>
            </a:endParaRPr>
          </a:p>
          <a:p>
            <a:pPr marL="560070" indent="-285750" defTabSz="914400">
              <a:spcAft>
                <a:spcPts val="600"/>
              </a:spcAft>
              <a:buSzPct val="85000"/>
            </a:pPr>
            <a:r>
              <a:rPr lang="en-US" sz="1600" dirty="0">
                <a:latin typeface="ACADEMY ENGRAVED LET PLAIN:1.0" panose="02000000000000000000" pitchFamily="2" charset="0"/>
              </a:rPr>
              <a:t>Imported our data CSV into our database tables in Postgres/SQL</a:t>
            </a:r>
          </a:p>
          <a:p>
            <a:pPr indent="-182880" defTabSz="914400">
              <a:spcAft>
                <a:spcPts val="600"/>
              </a:spcAft>
              <a:buSzPct val="85000"/>
              <a:buFont typeface="Wingdings" pitchFamily="2" charset="2"/>
              <a:buChar char="§"/>
            </a:pPr>
            <a:endParaRPr lang="en-US" sz="1200" dirty="0"/>
          </a:p>
        </p:txBody>
      </p:sp>
      <p:grpSp>
        <p:nvGrpSpPr>
          <p:cNvPr id="67" name="Group 66">
            <a:extLst>
              <a:ext uri="{FF2B5EF4-FFF2-40B4-BE49-F238E27FC236}">
                <a16:creationId xmlns:a16="http://schemas.microsoft.com/office/drawing/2014/main" id="{79456847-F660-4ED4-9541-E8AB51FCAF6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551293" y="4672260"/>
            <a:ext cx="342900" cy="342900"/>
            <a:chOff x="11361456" y="6195813"/>
            <a:chExt cx="548640" cy="548640"/>
          </a:xfrm>
        </p:grpSpPr>
        <p:sp>
          <p:nvSpPr>
            <p:cNvPr id="68" name="Oval 67">
              <a:extLst>
                <a:ext uri="{FF2B5EF4-FFF2-40B4-BE49-F238E27FC236}">
                  <a16:creationId xmlns:a16="http://schemas.microsoft.com/office/drawing/2014/main" id="{CBA548B4-3D52-4409-99DD-B2A24D2015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3">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69" name="Oval 68">
              <a:extLst>
                <a:ext uri="{FF2B5EF4-FFF2-40B4-BE49-F238E27FC236}">
                  <a16:creationId xmlns:a16="http://schemas.microsoft.com/office/drawing/2014/main" id="{3AE84337-22C7-4E22-AAE5-97E3848BCE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Tree>
    <p:extLst>
      <p:ext uri="{BB962C8B-B14F-4D97-AF65-F5344CB8AC3E}">
        <p14:creationId xmlns:p14="http://schemas.microsoft.com/office/powerpoint/2010/main" val="26054939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C2470417-D0DB-4EF9-B24D-533252BDD39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551293" y="4672260"/>
            <a:ext cx="342900" cy="342900"/>
            <a:chOff x="11361456" y="6195813"/>
            <a:chExt cx="548640" cy="548640"/>
          </a:xfrm>
        </p:grpSpPr>
        <p:sp>
          <p:nvSpPr>
            <p:cNvPr id="10" name="Oval 9">
              <a:extLst>
                <a:ext uri="{FF2B5EF4-FFF2-40B4-BE49-F238E27FC236}">
                  <a16:creationId xmlns:a16="http://schemas.microsoft.com/office/drawing/2014/main" id="{5DD43A5E-96FC-4417-AAAA-6D22205AE7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3">
                <a:duotone>
                  <a:schemeClr val="accent1">
                    <a:shade val="45000"/>
                    <a:satMod val="135000"/>
                  </a:schemeClr>
                  <a:prstClr val="white"/>
                </a:duotone>
                <a:extLst>
                  <a:ext uri="{BEBA8EAE-BF5A-486C-A8C5-ECC9F3942E4B}">
                    <a14:imgProps xmlns:a14="http://schemas.microsoft.com/office/drawing/2010/main">
                      <a14:imgLayer r:embed="rId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1" name="Oval 10">
              <a:extLst>
                <a:ext uri="{FF2B5EF4-FFF2-40B4-BE49-F238E27FC236}">
                  <a16:creationId xmlns:a16="http://schemas.microsoft.com/office/drawing/2014/main" id="{AC8EC610-CBFB-4415-82B2-94F68101CF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13" name="Rectangle 12">
            <a:extLst>
              <a:ext uri="{FF2B5EF4-FFF2-40B4-BE49-F238E27FC236}">
                <a16:creationId xmlns:a16="http://schemas.microsoft.com/office/drawing/2014/main" id="{47F26634-9FA8-4679-B619-B9DFA21E0D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77232" y="0"/>
            <a:ext cx="3266767" cy="5143499"/>
          </a:xfrm>
          <a:prstGeom prst="rect">
            <a:avLst/>
          </a:prstGeom>
          <a:blipFill dpi="0" rotWithShape="1">
            <a:blip r:embed="rId5">
              <a:alphaModFix amt="60000"/>
              <a:lum bright="70000" contrast="-70000"/>
              <a:extLst>
                <a:ext uri="{BEBA8EAE-BF5A-486C-A8C5-ECC9F3942E4B}">
                  <a14:imgProps xmlns:a14="http://schemas.microsoft.com/office/drawing/2010/main">
                    <a14:imgLayer r:embed="rId6">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3AB0FC5-11B6-8A97-3150-FAB1C8EA14AB}"/>
              </a:ext>
            </a:extLst>
          </p:cNvPr>
          <p:cNvSpPr>
            <a:spLocks noGrp="1"/>
          </p:cNvSpPr>
          <p:nvPr>
            <p:ph type="title"/>
          </p:nvPr>
        </p:nvSpPr>
        <p:spPr>
          <a:xfrm>
            <a:off x="6301618" y="306466"/>
            <a:ext cx="2658026" cy="1540482"/>
          </a:xfrm>
          <a:ln>
            <a:noFill/>
          </a:ln>
        </p:spPr>
        <p:txBody>
          <a:bodyPr vert="horz" lIns="91440" tIns="45720" rIns="91440" bIns="45720" rtlCol="0" anchor="ctr">
            <a:normAutofit/>
          </a:bodyPr>
          <a:lstStyle/>
          <a:p>
            <a:pPr defTabSz="914400">
              <a:spcBef>
                <a:spcPct val="0"/>
              </a:spcBef>
            </a:pPr>
            <a:r>
              <a:rPr lang="en-US" dirty="0"/>
              <a:t>IMPORTING CSV INTO TABLES </a:t>
            </a:r>
          </a:p>
        </p:txBody>
      </p:sp>
      <p:pic>
        <p:nvPicPr>
          <p:cNvPr id="4" name="Picture 3" descr="Graphical user interface, text, application&#10;&#10;Description automatically generated">
            <a:extLst>
              <a:ext uri="{FF2B5EF4-FFF2-40B4-BE49-F238E27FC236}">
                <a16:creationId xmlns:a16="http://schemas.microsoft.com/office/drawing/2014/main" id="{7DAE2D83-C939-FD3A-FA96-079CD1C35296}"/>
              </a:ext>
            </a:extLst>
          </p:cNvPr>
          <p:cNvPicPr>
            <a:picLocks noChangeAspect="1"/>
          </p:cNvPicPr>
          <p:nvPr/>
        </p:nvPicPr>
        <p:blipFill>
          <a:blip r:embed="rId7"/>
          <a:stretch>
            <a:fillRect/>
          </a:stretch>
        </p:blipFill>
        <p:spPr>
          <a:xfrm>
            <a:off x="236849" y="880382"/>
            <a:ext cx="5456028" cy="3382736"/>
          </a:xfrm>
          <a:prstGeom prst="rect">
            <a:avLst/>
          </a:prstGeom>
        </p:spPr>
      </p:pic>
      <p:sp>
        <p:nvSpPr>
          <p:cNvPr id="3" name="Text Placeholder 2">
            <a:extLst>
              <a:ext uri="{FF2B5EF4-FFF2-40B4-BE49-F238E27FC236}">
                <a16:creationId xmlns:a16="http://schemas.microsoft.com/office/drawing/2014/main" id="{962B2BB4-568F-8E7A-77CA-AEF12D6EF647}"/>
              </a:ext>
            </a:extLst>
          </p:cNvPr>
          <p:cNvSpPr>
            <a:spLocks noGrp="1"/>
          </p:cNvSpPr>
          <p:nvPr>
            <p:ph type="body" idx="1"/>
          </p:nvPr>
        </p:nvSpPr>
        <p:spPr>
          <a:xfrm>
            <a:off x="5915163" y="1612271"/>
            <a:ext cx="2658025" cy="3038094"/>
          </a:xfrm>
        </p:spPr>
        <p:txBody>
          <a:bodyPr vert="horz" lIns="91440" tIns="45720" rIns="91440" bIns="45720" rtlCol="0">
            <a:normAutofit/>
          </a:bodyPr>
          <a:lstStyle/>
          <a:p>
            <a:pPr marL="560070" indent="-285750" defTabSz="914400">
              <a:spcAft>
                <a:spcPts val="600"/>
              </a:spcAft>
              <a:buSzPct val="85000"/>
            </a:pPr>
            <a:endParaRPr lang="en-US" sz="1200" dirty="0"/>
          </a:p>
          <a:p>
            <a:pPr marL="560070" indent="-285750" defTabSz="914400">
              <a:spcAft>
                <a:spcPts val="600"/>
              </a:spcAft>
              <a:buSzPct val="85000"/>
            </a:pPr>
            <a:r>
              <a:rPr lang="en-US" sz="1800" dirty="0">
                <a:latin typeface="ACADEMY ENGRAVED LET PLAIN:1.0" panose="02000000000000000000" pitchFamily="2" charset="0"/>
              </a:rPr>
              <a:t>Imported our data CSV into our database tables in Postgres/SQL</a:t>
            </a:r>
          </a:p>
          <a:p>
            <a:pPr indent="-182880" defTabSz="914400">
              <a:spcAft>
                <a:spcPts val="600"/>
              </a:spcAft>
              <a:buSzPct val="85000"/>
              <a:buFont typeface="Wingdings" pitchFamily="2" charset="2"/>
              <a:buChar char="§"/>
            </a:pPr>
            <a:endParaRPr lang="en-US" sz="1200" dirty="0"/>
          </a:p>
        </p:txBody>
      </p:sp>
      <p:grpSp>
        <p:nvGrpSpPr>
          <p:cNvPr id="15" name="Group 14">
            <a:extLst>
              <a:ext uri="{FF2B5EF4-FFF2-40B4-BE49-F238E27FC236}">
                <a16:creationId xmlns:a16="http://schemas.microsoft.com/office/drawing/2014/main" id="{79456847-F660-4ED4-9541-E8AB51FCAF6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551293" y="4672260"/>
            <a:ext cx="342900" cy="342900"/>
            <a:chOff x="11361456" y="6195813"/>
            <a:chExt cx="548640" cy="548640"/>
          </a:xfrm>
        </p:grpSpPr>
        <p:sp>
          <p:nvSpPr>
            <p:cNvPr id="16" name="Oval 15">
              <a:extLst>
                <a:ext uri="{FF2B5EF4-FFF2-40B4-BE49-F238E27FC236}">
                  <a16:creationId xmlns:a16="http://schemas.microsoft.com/office/drawing/2014/main" id="{CBA548B4-3D52-4409-99DD-B2A24D2015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3">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7" name="Oval 16">
              <a:extLst>
                <a:ext uri="{FF2B5EF4-FFF2-40B4-BE49-F238E27FC236}">
                  <a16:creationId xmlns:a16="http://schemas.microsoft.com/office/drawing/2014/main" id="{3AE84337-22C7-4E22-AAE5-97E3848BCE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Tree>
    <p:extLst>
      <p:ext uri="{BB962C8B-B14F-4D97-AF65-F5344CB8AC3E}">
        <p14:creationId xmlns:p14="http://schemas.microsoft.com/office/powerpoint/2010/main" val="19531848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pic>
        <p:nvPicPr>
          <p:cNvPr id="154" name="Google Shape;154;p16"/>
          <p:cNvPicPr preferRelativeResize="0"/>
          <p:nvPr/>
        </p:nvPicPr>
        <p:blipFill rotWithShape="1">
          <a:blip r:embed="rId3"/>
          <a:srcRect l="11111" r="-2" b="-2"/>
          <a:stretch/>
        </p:blipFill>
        <p:spPr>
          <a:xfrm>
            <a:off x="20" y="10"/>
            <a:ext cx="9143980" cy="5143489"/>
          </a:xfrm>
          <a:prstGeom prst="rect">
            <a:avLst/>
          </a:prstGeom>
          <a:noFill/>
        </p:spPr>
      </p:pic>
      <p:sp>
        <p:nvSpPr>
          <p:cNvPr id="153" name="Google Shape;153;p16"/>
          <p:cNvSpPr txBox="1">
            <a:spLocks noGrp="1"/>
          </p:cNvSpPr>
          <p:nvPr>
            <p:ph type="title"/>
          </p:nvPr>
        </p:nvSpPr>
        <p:spPr>
          <a:xfrm>
            <a:off x="788670" y="1074167"/>
            <a:ext cx="7475220" cy="2276856"/>
          </a:xfrm>
          <a:prstGeom prst="rect">
            <a:avLst/>
          </a:prstGeom>
        </p:spPr>
        <p:txBody>
          <a:bodyPr spcFirstLastPara="1" vert="horz" lIns="91440" tIns="45720" rIns="91440" bIns="45720" rtlCol="0" anchor="b" anchorCtr="0">
            <a:normAutofit/>
          </a:bodyPr>
          <a:lstStyle/>
          <a:p>
            <a:pPr marL="0" lvl="0" indent="0" defTabSz="914400">
              <a:lnSpc>
                <a:spcPct val="80000"/>
              </a:lnSpc>
              <a:spcBef>
                <a:spcPct val="0"/>
              </a:spcBef>
              <a:spcAft>
                <a:spcPts val="0"/>
              </a:spcAft>
            </a:pPr>
            <a:r>
              <a:rPr lang="en-US" sz="8900" b="1" dirty="0">
                <a:solidFill>
                  <a:srgbClr val="FFFFFF"/>
                </a:solidFill>
                <a:latin typeface="ACADEMY ENGRAVED LET PLAIN:1.0" panose="02000000000000000000" pitchFamily="2" charset="0"/>
              </a:rPr>
              <a:t>MACHINE LEARNING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1" nodeType="clickEffect">
                                  <p:stCondLst>
                                    <p:cond delay="0"/>
                                  </p:stCondLst>
                                  <p:iterate type="lt">
                                    <p:tmPct val="0"/>
                                  </p:iterate>
                                  <p:childTnLst>
                                    <p:set>
                                      <p:cBhvr>
                                        <p:cTn id="6" dur="1" fill="hold">
                                          <p:stCondLst>
                                            <p:cond delay="0"/>
                                          </p:stCondLst>
                                        </p:cTn>
                                        <p:tgtEl>
                                          <p:spTgt spid="153"/>
                                        </p:tgtEl>
                                        <p:attrNameLst>
                                          <p:attrName>style.visibility</p:attrName>
                                        </p:attrNameLst>
                                      </p:cBhvr>
                                      <p:to>
                                        <p:strVal val="visible"/>
                                      </p:to>
                                    </p:set>
                                    <p:animEffect transition="in" filter="dissolve">
                                      <p:cBhvr>
                                        <p:cTn id="7" dur="500"/>
                                        <p:tgtEl>
                                          <p:spTgt spid="1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 grpId="1"/>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58"/>
        <p:cNvGrpSpPr/>
        <p:nvPr/>
      </p:nvGrpSpPr>
      <p:grpSpPr>
        <a:xfrm>
          <a:off x="0" y="0"/>
          <a:ext cx="0" cy="0"/>
          <a:chOff x="0" y="0"/>
          <a:chExt cx="0" cy="0"/>
        </a:xfrm>
      </p:grpSpPr>
      <p:grpSp>
        <p:nvGrpSpPr>
          <p:cNvPr id="272" name="Group 271">
            <a:extLst>
              <a:ext uri="{FF2B5EF4-FFF2-40B4-BE49-F238E27FC236}">
                <a16:creationId xmlns:a16="http://schemas.microsoft.com/office/drawing/2014/main" id="{132FD491-28F3-42E7-AEBF-A9E3C462C92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551293" y="4672260"/>
            <a:ext cx="342900" cy="342900"/>
            <a:chOff x="11361456" y="6195813"/>
            <a:chExt cx="548640" cy="548640"/>
          </a:xfrm>
        </p:grpSpPr>
        <p:sp>
          <p:nvSpPr>
            <p:cNvPr id="273" name="Oval 272">
              <a:extLst>
                <a:ext uri="{FF2B5EF4-FFF2-40B4-BE49-F238E27FC236}">
                  <a16:creationId xmlns:a16="http://schemas.microsoft.com/office/drawing/2014/main" id="{AD016B6E-F283-4CFB-9099-05C8DA6AB3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3">
                <a:duotone>
                  <a:schemeClr val="accent1">
                    <a:shade val="45000"/>
                    <a:satMod val="135000"/>
                  </a:schemeClr>
                  <a:prstClr val="white"/>
                </a:duotone>
                <a:extLst>
                  <a:ext uri="{BEBA8EAE-BF5A-486C-A8C5-ECC9F3942E4B}">
                    <a14:imgProps xmlns:a14="http://schemas.microsoft.com/office/drawing/2010/main">
                      <a14:imgLayer r:embed="rId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274" name="Oval 273">
              <a:extLst>
                <a:ext uri="{FF2B5EF4-FFF2-40B4-BE49-F238E27FC236}">
                  <a16:creationId xmlns:a16="http://schemas.microsoft.com/office/drawing/2014/main" id="{72D0360E-345F-4790-B0A0-03ADC36B5E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sp>
      </p:grpSp>
      <p:sp useBgFill="1">
        <p:nvSpPr>
          <p:cNvPr id="276" name="Rectangle 275">
            <a:extLst>
              <a:ext uri="{FF2B5EF4-FFF2-40B4-BE49-F238E27FC236}">
                <a16:creationId xmlns:a16="http://schemas.microsoft.com/office/drawing/2014/main" id="{E009DD9B-5EE2-4C0D-8B2B-351C8C1022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8" name="Rectangle 277">
            <a:extLst>
              <a:ext uri="{FF2B5EF4-FFF2-40B4-BE49-F238E27FC236}">
                <a16:creationId xmlns:a16="http://schemas.microsoft.com/office/drawing/2014/main" id="{E720DB99-7745-4E75-9D96-AAB6D55C53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8378" y="348089"/>
            <a:ext cx="7667244" cy="60512"/>
          </a:xfrm>
          <a:prstGeom prst="rect">
            <a:avLst/>
          </a:prstGeom>
          <a:blipFill dpi="0" rotWithShape="1">
            <a:blip r:embed="rId5">
              <a:alphaModFix amt="85000"/>
              <a:lum bright="70000" contrast="-70000"/>
              <a:extLst>
                <a:ext uri="{BEBA8EAE-BF5A-486C-A8C5-ECC9F3942E4B}">
                  <a14:imgProps xmlns:a14="http://schemas.microsoft.com/office/drawing/2010/main">
                    <a14:imgLayer r:embed="rId6">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80" name="Rectangle 279">
            <a:extLst>
              <a:ext uri="{FF2B5EF4-FFF2-40B4-BE49-F238E27FC236}">
                <a16:creationId xmlns:a16="http://schemas.microsoft.com/office/drawing/2014/main" id="{D68803C4-E159-4360-B7BB-74205C8F78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8378" y="451464"/>
            <a:ext cx="7667244" cy="1039405"/>
          </a:xfrm>
          <a:prstGeom prst="rect">
            <a:avLst/>
          </a:prstGeom>
          <a:blipFill dpi="0" rotWithShape="1">
            <a:blip r:embed="rId5">
              <a:alphaModFix amt="85000"/>
              <a:lum bright="70000" contrast="-70000"/>
              <a:extLst>
                <a:ext uri="{BEBA8EAE-BF5A-486C-A8C5-ECC9F3942E4B}">
                  <a14:imgProps xmlns:a14="http://schemas.microsoft.com/office/drawing/2010/main">
                    <a14:imgLayer r:embed="rId6">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82" name="Rectangle 281">
            <a:extLst>
              <a:ext uri="{FF2B5EF4-FFF2-40B4-BE49-F238E27FC236}">
                <a16:creationId xmlns:a16="http://schemas.microsoft.com/office/drawing/2014/main" id="{504B0465-3B07-49BF-BEA7-D814762462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8378" y="1528991"/>
            <a:ext cx="7667244" cy="60512"/>
          </a:xfrm>
          <a:prstGeom prst="rect">
            <a:avLst/>
          </a:prstGeom>
          <a:blipFill dpi="0" rotWithShape="1">
            <a:blip r:embed="rId5">
              <a:alphaModFix amt="85000"/>
              <a:lum bright="70000" contrast="-70000"/>
              <a:extLst>
                <a:ext uri="{BEBA8EAE-BF5A-486C-A8C5-ECC9F3942E4B}">
                  <a14:imgProps xmlns:a14="http://schemas.microsoft.com/office/drawing/2010/main">
                    <a14:imgLayer r:embed="rId6">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9" name="Google Shape;159;p17"/>
          <p:cNvSpPr txBox="1">
            <a:spLocks noGrp="1"/>
          </p:cNvSpPr>
          <p:nvPr>
            <p:ph type="title"/>
          </p:nvPr>
        </p:nvSpPr>
        <p:spPr>
          <a:xfrm>
            <a:off x="861822" y="622454"/>
            <a:ext cx="7543800" cy="1207008"/>
          </a:xfrm>
          <a:prstGeom prst="rect">
            <a:avLst/>
          </a:prstGeom>
        </p:spPr>
        <p:txBody>
          <a:bodyPr spcFirstLastPara="1" vert="horz" lIns="91440" tIns="45720" rIns="91440" bIns="45720" rtlCol="0" anchor="ctr" anchorCtr="0">
            <a:normAutofit/>
          </a:bodyPr>
          <a:lstStyle/>
          <a:p>
            <a:pPr marL="0" lvl="0" indent="0" defTabSz="914400">
              <a:spcBef>
                <a:spcPct val="0"/>
              </a:spcBef>
              <a:spcAft>
                <a:spcPts val="0"/>
              </a:spcAft>
            </a:pPr>
            <a:r>
              <a:rPr lang="en-US" sz="5000" b="1" cap="all" dirty="0"/>
              <a:t>MACHINE LEARNING </a:t>
            </a:r>
          </a:p>
          <a:p>
            <a:pPr marL="0" lvl="0" indent="0" defTabSz="914400">
              <a:spcBef>
                <a:spcPct val="0"/>
              </a:spcBef>
              <a:spcAft>
                <a:spcPts val="0"/>
              </a:spcAft>
            </a:pPr>
            <a:endParaRPr lang="en-US" sz="5000" cap="all" dirty="0"/>
          </a:p>
        </p:txBody>
      </p:sp>
      <p:sp>
        <p:nvSpPr>
          <p:cNvPr id="267" name="Google Shape;160;p17"/>
          <p:cNvSpPr txBox="1">
            <a:spLocks noGrp="1"/>
          </p:cNvSpPr>
          <p:nvPr>
            <p:ph type="body" idx="1"/>
          </p:nvPr>
        </p:nvSpPr>
        <p:spPr>
          <a:xfrm>
            <a:off x="802386" y="1740309"/>
            <a:ext cx="7543800" cy="2888840"/>
          </a:xfrm>
          <a:prstGeom prst="rect">
            <a:avLst/>
          </a:prstGeom>
        </p:spPr>
        <p:txBody>
          <a:bodyPr spcFirstLastPara="1" vert="horz" lIns="91440" tIns="45720" rIns="91440" bIns="45720" rtlCol="0" anchorCtr="0">
            <a:normAutofit/>
          </a:bodyPr>
          <a:lstStyle/>
          <a:p>
            <a:pPr marL="480060" indent="-182880" defTabSz="914400">
              <a:spcAft>
                <a:spcPts val="1200"/>
              </a:spcAft>
              <a:buSzPct val="85000"/>
              <a:buFont typeface="Wingdings" pitchFamily="2" charset="2"/>
              <a:buChar char="§"/>
            </a:pPr>
            <a:r>
              <a:rPr lang="en-US" dirty="0">
                <a:sym typeface="Arial"/>
              </a:rPr>
              <a:t>K-Means clustering with PCA (principal component analysis): unsupervised machine learning model</a:t>
            </a:r>
          </a:p>
          <a:p>
            <a:pPr marL="937260" lvl="1" indent="-182880" defTabSz="914400">
              <a:spcAft>
                <a:spcPts val="1200"/>
              </a:spcAft>
              <a:buSzPct val="85000"/>
              <a:buFont typeface="Wingdings" pitchFamily="2" charset="2"/>
              <a:buChar char="§"/>
            </a:pPr>
            <a:r>
              <a:rPr lang="en-US" dirty="0">
                <a:sym typeface="Arial"/>
              </a:rPr>
              <a:t>To help predict type of crime within a certain area (District)</a:t>
            </a:r>
          </a:p>
          <a:p>
            <a:pPr marL="480060" indent="-182880" defTabSz="914400">
              <a:spcAft>
                <a:spcPts val="1200"/>
              </a:spcAft>
              <a:buSzPct val="85000"/>
              <a:buFont typeface="Wingdings" pitchFamily="2" charset="2"/>
              <a:buChar char="§"/>
            </a:pPr>
            <a:r>
              <a:rPr lang="en-US" dirty="0"/>
              <a:t>Principal component analysis (PCA):  a statistical procedure that allows you to summarize the information content in large data tables by means of a smaller set of “summary indices” that can be more easily visualized and analyzed.</a:t>
            </a:r>
          </a:p>
          <a:p>
            <a:pPr marL="480060" indent="-182880" defTabSz="914400">
              <a:spcAft>
                <a:spcPts val="1200"/>
              </a:spcAft>
              <a:buSzPct val="85000"/>
              <a:buFont typeface="Wingdings" pitchFamily="2" charset="2"/>
              <a:buChar char="§"/>
            </a:pPr>
            <a:r>
              <a:rPr lang="en-US" dirty="0"/>
              <a:t>Limitations vs Benefits and how we worked around the limitations</a:t>
            </a:r>
          </a:p>
          <a:p>
            <a:pPr marL="480060" indent="-182880" defTabSz="914400">
              <a:spcAft>
                <a:spcPts val="1200"/>
              </a:spcAft>
              <a:buSzPct val="85000"/>
              <a:buFont typeface="Wingdings" pitchFamily="2" charset="2"/>
              <a:buChar char="§"/>
            </a:pPr>
            <a:r>
              <a:rPr lang="en-US" dirty="0"/>
              <a:t>Preprocessing breakdown and presentation of the clusters</a:t>
            </a:r>
          </a:p>
          <a:p>
            <a:pPr indent="-182880" defTabSz="914400">
              <a:buSzPct val="85000"/>
              <a:buFont typeface="Wingdings" pitchFamily="2" charset="2"/>
              <a:buChar char="§"/>
            </a:pPr>
            <a:endParaRPr lang="en-US" dirty="0"/>
          </a:p>
          <a:p>
            <a:pPr indent="-182880" defTabSz="914400">
              <a:buSzPct val="85000"/>
              <a:buFont typeface="Wingdings" pitchFamily="2" charset="2"/>
              <a:buChar char="§"/>
            </a:pPr>
            <a:endParaRPr lang="en-US" dirty="0"/>
          </a:p>
          <a:p>
            <a:pPr marL="146050" indent="-182880" defTabSz="914400">
              <a:buSzPct val="85000"/>
              <a:buFont typeface="Wingdings" pitchFamily="2" charset="2"/>
              <a:buChar char="§"/>
            </a:pPr>
            <a:endParaRPr lang="en-US" dirty="0"/>
          </a:p>
        </p:txBody>
      </p:sp>
      <p:sp>
        <p:nvSpPr>
          <p:cNvPr id="284" name="Oval 283">
            <a:extLst>
              <a:ext uri="{FF2B5EF4-FFF2-40B4-BE49-F238E27FC236}">
                <a16:creationId xmlns:a16="http://schemas.microsoft.com/office/drawing/2014/main" id="{49B7FFA5-14CB-4A4F-9BCC-CA3AA5D9D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51293" y="4672260"/>
            <a:ext cx="342900" cy="342900"/>
          </a:xfrm>
          <a:prstGeom prst="ellipse">
            <a:avLst/>
          </a:prstGeom>
          <a:blipFill dpi="0" rotWithShape="1">
            <a:blip r:embed="rId3">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286" name="Oval 285">
            <a:extLst>
              <a:ext uri="{FF2B5EF4-FFF2-40B4-BE49-F238E27FC236}">
                <a16:creationId xmlns:a16="http://schemas.microsoft.com/office/drawing/2014/main" id="{04E48745-7512-4EC2-9E20-9092D1215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73188" y="4694155"/>
            <a:ext cx="299110" cy="299111"/>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67">
                                            <p:txEl>
                                              <p:pRg st="0" end="0"/>
                                            </p:txEl>
                                          </p:spTgt>
                                        </p:tgtEl>
                                        <p:attrNameLst>
                                          <p:attrName>style.visibility</p:attrName>
                                        </p:attrNameLst>
                                      </p:cBhvr>
                                      <p:to>
                                        <p:strVal val="visible"/>
                                      </p:to>
                                    </p:set>
                                    <p:animEffect transition="in" filter="wipe(down)">
                                      <p:cBhvr>
                                        <p:cTn id="7" dur="500"/>
                                        <p:tgtEl>
                                          <p:spTgt spid="26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267">
                                            <p:txEl>
                                              <p:pRg st="1" end="1"/>
                                            </p:txEl>
                                          </p:spTgt>
                                        </p:tgtEl>
                                        <p:attrNameLst>
                                          <p:attrName>style.visibility</p:attrName>
                                        </p:attrNameLst>
                                      </p:cBhvr>
                                      <p:to>
                                        <p:strVal val="visible"/>
                                      </p:to>
                                    </p:set>
                                    <p:animEffect transition="in" filter="wipe(down)">
                                      <p:cBhvr>
                                        <p:cTn id="12" dur="500"/>
                                        <p:tgtEl>
                                          <p:spTgt spid="26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267">
                                            <p:txEl>
                                              <p:pRg st="2" end="2"/>
                                            </p:txEl>
                                          </p:spTgt>
                                        </p:tgtEl>
                                        <p:attrNameLst>
                                          <p:attrName>style.visibility</p:attrName>
                                        </p:attrNameLst>
                                      </p:cBhvr>
                                      <p:to>
                                        <p:strVal val="visible"/>
                                      </p:to>
                                    </p:set>
                                    <p:animEffect transition="in" filter="wipe(down)">
                                      <p:cBhvr>
                                        <p:cTn id="17" dur="500"/>
                                        <p:tgtEl>
                                          <p:spTgt spid="26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267">
                                            <p:txEl>
                                              <p:pRg st="3" end="3"/>
                                            </p:txEl>
                                          </p:spTgt>
                                        </p:tgtEl>
                                        <p:attrNameLst>
                                          <p:attrName>style.visibility</p:attrName>
                                        </p:attrNameLst>
                                      </p:cBhvr>
                                      <p:to>
                                        <p:strVal val="visible"/>
                                      </p:to>
                                    </p:set>
                                    <p:animEffect transition="in" filter="wipe(down)">
                                      <p:cBhvr>
                                        <p:cTn id="22" dur="500"/>
                                        <p:tgtEl>
                                          <p:spTgt spid="26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267">
                                            <p:txEl>
                                              <p:pRg st="4" end="4"/>
                                            </p:txEl>
                                          </p:spTgt>
                                        </p:tgtEl>
                                        <p:attrNameLst>
                                          <p:attrName>style.visibility</p:attrName>
                                        </p:attrNameLst>
                                      </p:cBhvr>
                                      <p:to>
                                        <p:strVal val="visible"/>
                                      </p:to>
                                    </p:set>
                                    <p:animEffect transition="in" filter="wipe(down)">
                                      <p:cBhvr>
                                        <p:cTn id="27" dur="500"/>
                                        <p:tgtEl>
                                          <p:spTgt spid="26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C2470417-D0DB-4EF9-B24D-533252BDD39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551293" y="4672260"/>
            <a:ext cx="342900" cy="342900"/>
            <a:chOff x="11361456" y="6195813"/>
            <a:chExt cx="548640" cy="548640"/>
          </a:xfrm>
        </p:grpSpPr>
        <p:sp>
          <p:nvSpPr>
            <p:cNvPr id="11" name="Oval 10">
              <a:extLst>
                <a:ext uri="{FF2B5EF4-FFF2-40B4-BE49-F238E27FC236}">
                  <a16:creationId xmlns:a16="http://schemas.microsoft.com/office/drawing/2014/main" id="{5DD43A5E-96FC-4417-AAAA-6D22205AE7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2">
                <a:duotone>
                  <a:schemeClr val="accent1">
                    <a:shade val="45000"/>
                    <a:satMod val="135000"/>
                  </a:schemeClr>
                  <a:prstClr val="white"/>
                </a:duotone>
                <a:extLst>
                  <a:ext uri="{BEBA8EAE-BF5A-486C-A8C5-ECC9F3942E4B}">
                    <a14:imgProps xmlns:a14="http://schemas.microsoft.com/office/drawing/2010/main">
                      <a14:imgLayer r:embed="rId3">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2" name="Oval 11">
              <a:extLst>
                <a:ext uri="{FF2B5EF4-FFF2-40B4-BE49-F238E27FC236}">
                  <a16:creationId xmlns:a16="http://schemas.microsoft.com/office/drawing/2014/main" id="{AC8EC610-CBFB-4415-82B2-94F68101CF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14" name="Rectangle 13">
            <a:extLst>
              <a:ext uri="{FF2B5EF4-FFF2-40B4-BE49-F238E27FC236}">
                <a16:creationId xmlns:a16="http://schemas.microsoft.com/office/drawing/2014/main" id="{47F26634-9FA8-4679-B619-B9DFA21E0D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77232" y="0"/>
            <a:ext cx="3266767" cy="5143499"/>
          </a:xfrm>
          <a:prstGeom prst="rect">
            <a:avLst/>
          </a:prstGeom>
          <a:blipFill dpi="0" rotWithShape="1">
            <a:blip r:embed="rId4">
              <a:alphaModFix amt="60000"/>
              <a:lum bright="70000" contrast="-70000"/>
              <a:extLst>
                <a:ext uri="{BEBA8EAE-BF5A-486C-A8C5-ECC9F3942E4B}">
                  <a14:imgProps xmlns:a14="http://schemas.microsoft.com/office/drawing/2010/main">
                    <a14:imgLayer r:embed="rId5">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DAA818E-4FEC-7AEB-FAA7-03C872535D39}"/>
              </a:ext>
            </a:extLst>
          </p:cNvPr>
          <p:cNvSpPr>
            <a:spLocks noGrp="1"/>
          </p:cNvSpPr>
          <p:nvPr>
            <p:ph type="title"/>
          </p:nvPr>
        </p:nvSpPr>
        <p:spPr>
          <a:xfrm>
            <a:off x="6117262" y="150235"/>
            <a:ext cx="2658026" cy="4700734"/>
          </a:xfrm>
          <a:ln>
            <a:noFill/>
          </a:ln>
        </p:spPr>
        <p:txBody>
          <a:bodyPr vert="horz" lIns="91440" tIns="45720" rIns="91440" bIns="45720" rtlCol="0" anchor="ctr">
            <a:normAutofit/>
          </a:bodyPr>
          <a:lstStyle/>
          <a:p>
            <a:pPr defTabSz="914400">
              <a:spcBef>
                <a:spcPct val="0"/>
              </a:spcBef>
            </a:pPr>
            <a:r>
              <a:rPr lang="en-US" dirty="0"/>
              <a:t>Binning the </a:t>
            </a:r>
            <a:r>
              <a:rPr lang="en-US" dirty="0" err="1"/>
              <a:t>Offense_Info</a:t>
            </a:r>
            <a:r>
              <a:rPr lang="en-US" dirty="0"/>
              <a:t> Column </a:t>
            </a:r>
          </a:p>
        </p:txBody>
      </p:sp>
      <p:pic>
        <p:nvPicPr>
          <p:cNvPr id="5" name="Picture 4" descr="Text&#10;&#10;Description automatically generated">
            <a:extLst>
              <a:ext uri="{FF2B5EF4-FFF2-40B4-BE49-F238E27FC236}">
                <a16:creationId xmlns:a16="http://schemas.microsoft.com/office/drawing/2014/main" id="{A0BE09AB-0871-B98A-D8C6-9112D400890E}"/>
              </a:ext>
            </a:extLst>
          </p:cNvPr>
          <p:cNvPicPr>
            <a:picLocks noChangeAspect="1"/>
          </p:cNvPicPr>
          <p:nvPr/>
        </p:nvPicPr>
        <p:blipFill>
          <a:blip r:embed="rId6"/>
          <a:stretch>
            <a:fillRect/>
          </a:stretch>
        </p:blipFill>
        <p:spPr>
          <a:xfrm>
            <a:off x="0" y="150235"/>
            <a:ext cx="5653974" cy="4591228"/>
          </a:xfrm>
          <a:prstGeom prst="rect">
            <a:avLst/>
          </a:prstGeom>
        </p:spPr>
      </p:pic>
      <p:grpSp>
        <p:nvGrpSpPr>
          <p:cNvPr id="16" name="Group 15">
            <a:extLst>
              <a:ext uri="{FF2B5EF4-FFF2-40B4-BE49-F238E27FC236}">
                <a16:creationId xmlns:a16="http://schemas.microsoft.com/office/drawing/2014/main" id="{79456847-F660-4ED4-9541-E8AB51FCAF6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551293" y="4672260"/>
            <a:ext cx="342900" cy="342900"/>
            <a:chOff x="11361456" y="6195813"/>
            <a:chExt cx="548640" cy="548640"/>
          </a:xfrm>
        </p:grpSpPr>
        <p:sp>
          <p:nvSpPr>
            <p:cNvPr id="17" name="Oval 16">
              <a:extLst>
                <a:ext uri="{FF2B5EF4-FFF2-40B4-BE49-F238E27FC236}">
                  <a16:creationId xmlns:a16="http://schemas.microsoft.com/office/drawing/2014/main" id="{CBA548B4-3D52-4409-99DD-B2A24D2015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2">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8" name="Oval 17">
              <a:extLst>
                <a:ext uri="{FF2B5EF4-FFF2-40B4-BE49-F238E27FC236}">
                  <a16:creationId xmlns:a16="http://schemas.microsoft.com/office/drawing/2014/main" id="{3AE84337-22C7-4E22-AAE5-97E3848BCE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Tree>
    <p:extLst>
      <p:ext uri="{BB962C8B-B14F-4D97-AF65-F5344CB8AC3E}">
        <p14:creationId xmlns:p14="http://schemas.microsoft.com/office/powerpoint/2010/main" val="1296897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4F0ECF-8399-9AEC-F7B0-9E49A2B45F96}"/>
              </a:ext>
            </a:extLst>
          </p:cNvPr>
          <p:cNvSpPr>
            <a:spLocks noGrp="1"/>
          </p:cNvSpPr>
          <p:nvPr>
            <p:ph type="title"/>
          </p:nvPr>
        </p:nvSpPr>
        <p:spPr>
          <a:xfrm>
            <a:off x="635431" y="393750"/>
            <a:ext cx="7700969" cy="914100"/>
          </a:xfrm>
        </p:spPr>
        <p:txBody>
          <a:bodyPr/>
          <a:lstStyle/>
          <a:p>
            <a:r>
              <a:rPr lang="en-US" dirty="0"/>
              <a:t>Offense Density Plot</a:t>
            </a:r>
          </a:p>
        </p:txBody>
      </p:sp>
      <p:sp>
        <p:nvSpPr>
          <p:cNvPr id="3" name="Text Placeholder 2">
            <a:extLst>
              <a:ext uri="{FF2B5EF4-FFF2-40B4-BE49-F238E27FC236}">
                <a16:creationId xmlns:a16="http://schemas.microsoft.com/office/drawing/2014/main" id="{3A37226A-816A-FBEE-30AF-65BCEA40E9D4}"/>
              </a:ext>
            </a:extLst>
          </p:cNvPr>
          <p:cNvSpPr>
            <a:spLocks noGrp="1"/>
          </p:cNvSpPr>
          <p:nvPr>
            <p:ph type="body" idx="1"/>
          </p:nvPr>
        </p:nvSpPr>
        <p:spPr/>
        <p:txBody>
          <a:bodyPr/>
          <a:lstStyle/>
          <a:p>
            <a:endParaRPr lang="en-US"/>
          </a:p>
        </p:txBody>
      </p:sp>
      <p:pic>
        <p:nvPicPr>
          <p:cNvPr id="5" name="Picture 4" descr="Chart, line chart&#10;&#10;Description automatically generated">
            <a:extLst>
              <a:ext uri="{FF2B5EF4-FFF2-40B4-BE49-F238E27FC236}">
                <a16:creationId xmlns:a16="http://schemas.microsoft.com/office/drawing/2014/main" id="{DA1B7408-5699-C47C-928C-3BE3B513CD59}"/>
              </a:ext>
            </a:extLst>
          </p:cNvPr>
          <p:cNvPicPr>
            <a:picLocks noChangeAspect="1"/>
          </p:cNvPicPr>
          <p:nvPr/>
        </p:nvPicPr>
        <p:blipFill>
          <a:blip r:embed="rId2"/>
          <a:stretch>
            <a:fillRect/>
          </a:stretch>
        </p:blipFill>
        <p:spPr>
          <a:xfrm>
            <a:off x="0" y="1307850"/>
            <a:ext cx="9143999" cy="3758136"/>
          </a:xfrm>
          <a:prstGeom prst="rect">
            <a:avLst/>
          </a:prstGeom>
        </p:spPr>
      </p:pic>
      <p:cxnSp>
        <p:nvCxnSpPr>
          <p:cNvPr id="6" name="Straight Connector 5">
            <a:extLst>
              <a:ext uri="{FF2B5EF4-FFF2-40B4-BE49-F238E27FC236}">
                <a16:creationId xmlns:a16="http://schemas.microsoft.com/office/drawing/2014/main" id="{A0F5445A-AF44-CAF1-E1AC-622240676AC5}"/>
              </a:ext>
            </a:extLst>
          </p:cNvPr>
          <p:cNvCxnSpPr>
            <a:cxnSpLocks/>
          </p:cNvCxnSpPr>
          <p:nvPr/>
        </p:nvCxnSpPr>
        <p:spPr>
          <a:xfrm flipH="1">
            <a:off x="3814763" y="2828192"/>
            <a:ext cx="717452" cy="717452"/>
          </a:xfrm>
          <a:prstGeom prst="line">
            <a:avLst/>
          </a:prstGeom>
        </p:spPr>
        <p:style>
          <a:lnRef idx="1">
            <a:schemeClr val="dk1"/>
          </a:lnRef>
          <a:fillRef idx="0">
            <a:schemeClr val="dk1"/>
          </a:fillRef>
          <a:effectRef idx="0">
            <a:schemeClr val="dk1"/>
          </a:effectRef>
          <a:fontRef idx="minor">
            <a:schemeClr val="tx1"/>
          </a:fontRef>
        </p:style>
      </p:cxnSp>
      <p:sp>
        <p:nvSpPr>
          <p:cNvPr id="11" name="Frame 10">
            <a:extLst>
              <a:ext uri="{FF2B5EF4-FFF2-40B4-BE49-F238E27FC236}">
                <a16:creationId xmlns:a16="http://schemas.microsoft.com/office/drawing/2014/main" id="{1AA14B83-D2D9-BB69-CD28-1FD26BE96E57}"/>
              </a:ext>
            </a:extLst>
          </p:cNvPr>
          <p:cNvSpPr/>
          <p:nvPr/>
        </p:nvSpPr>
        <p:spPr>
          <a:xfrm>
            <a:off x="3205797" y="2571750"/>
            <a:ext cx="717452" cy="1709700"/>
          </a:xfrm>
          <a:prstGeom prst="frame">
            <a:avLst/>
          </a:prstGeom>
          <a:solidFill>
            <a:schemeClr val="tx1"/>
          </a:solidFill>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tx1"/>
              </a:solidFill>
            </a:endParaRPr>
          </a:p>
        </p:txBody>
      </p:sp>
      <p:sp>
        <p:nvSpPr>
          <p:cNvPr id="12" name="TextBox 11">
            <a:extLst>
              <a:ext uri="{FF2B5EF4-FFF2-40B4-BE49-F238E27FC236}">
                <a16:creationId xmlns:a16="http://schemas.microsoft.com/office/drawing/2014/main" id="{615064BE-034E-5A9E-2E44-4E0266466EF1}"/>
              </a:ext>
            </a:extLst>
          </p:cNvPr>
          <p:cNvSpPr txBox="1"/>
          <p:nvPr/>
        </p:nvSpPr>
        <p:spPr>
          <a:xfrm>
            <a:off x="4571999" y="2440638"/>
            <a:ext cx="1714501" cy="646331"/>
          </a:xfrm>
          <a:prstGeom prst="rect">
            <a:avLst/>
          </a:prstGeom>
          <a:noFill/>
        </p:spPr>
        <p:txBody>
          <a:bodyPr wrap="square" rtlCol="0">
            <a:spAutoFit/>
          </a:bodyPr>
          <a:lstStyle/>
          <a:p>
            <a:r>
              <a:rPr lang="en-US" dirty="0"/>
              <a:t>Between 1000 and 1500</a:t>
            </a:r>
          </a:p>
        </p:txBody>
      </p:sp>
    </p:spTree>
    <p:extLst>
      <p:ext uri="{BB962C8B-B14F-4D97-AF65-F5344CB8AC3E}">
        <p14:creationId xmlns:p14="http://schemas.microsoft.com/office/powerpoint/2010/main" val="3280300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strips(downLeft)">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Shape 165"/>
        <p:cNvGrpSpPr/>
        <p:nvPr/>
      </p:nvGrpSpPr>
      <p:grpSpPr>
        <a:xfrm>
          <a:off x="0" y="0"/>
          <a:ext cx="0" cy="0"/>
          <a:chOff x="0" y="0"/>
          <a:chExt cx="0" cy="0"/>
        </a:xfrm>
      </p:grpSpPr>
      <p:sp>
        <p:nvSpPr>
          <p:cNvPr id="166" name="Google Shape;166;p18"/>
          <p:cNvSpPr txBox="1">
            <a:spLocks noGrp="1"/>
          </p:cNvSpPr>
          <p:nvPr>
            <p:ph type="title"/>
          </p:nvPr>
        </p:nvSpPr>
        <p:spPr>
          <a:xfrm>
            <a:off x="964200" y="128587"/>
            <a:ext cx="7215600" cy="111442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US" sz="3409" b="1"/>
              <a:t>MACHINE LEARNING CLUSTER EXAMPLES</a:t>
            </a:r>
          </a:p>
          <a:p>
            <a:pPr marL="0" lvl="0" indent="0" algn="l" rtl="0">
              <a:spcBef>
                <a:spcPts val="0"/>
              </a:spcBef>
              <a:spcAft>
                <a:spcPts val="0"/>
              </a:spcAft>
              <a:buSzPts val="990"/>
              <a:buNone/>
            </a:pPr>
            <a:endParaRPr lang="en-US" sz="1760" dirty="0"/>
          </a:p>
        </p:txBody>
      </p:sp>
      <p:pic>
        <p:nvPicPr>
          <p:cNvPr id="2" name="Picture 1">
            <a:extLst>
              <a:ext uri="{FF2B5EF4-FFF2-40B4-BE49-F238E27FC236}">
                <a16:creationId xmlns:a16="http://schemas.microsoft.com/office/drawing/2014/main" id="{567CF185-6564-B037-2830-5F6562170C58}"/>
              </a:ext>
            </a:extLst>
          </p:cNvPr>
          <p:cNvPicPr>
            <a:picLocks noChangeAspect="1"/>
          </p:cNvPicPr>
          <p:nvPr/>
        </p:nvPicPr>
        <p:blipFill>
          <a:blip r:embed="rId4"/>
          <a:stretch>
            <a:fillRect/>
          </a:stretch>
        </p:blipFill>
        <p:spPr>
          <a:xfrm>
            <a:off x="0" y="1592972"/>
            <a:ext cx="4280715" cy="2707565"/>
          </a:xfrm>
          <a:prstGeom prst="rect">
            <a:avLst/>
          </a:prstGeom>
        </p:spPr>
      </p:pic>
      <p:pic>
        <p:nvPicPr>
          <p:cNvPr id="3" name="Picture 2">
            <a:extLst>
              <a:ext uri="{FF2B5EF4-FFF2-40B4-BE49-F238E27FC236}">
                <a16:creationId xmlns:a16="http://schemas.microsoft.com/office/drawing/2014/main" id="{2E67CD06-7F43-E6FD-C6AE-FC2A14C7CC79}"/>
              </a:ext>
            </a:extLst>
          </p:cNvPr>
          <p:cNvPicPr>
            <a:picLocks noChangeAspect="1"/>
          </p:cNvPicPr>
          <p:nvPr/>
        </p:nvPicPr>
        <p:blipFill>
          <a:blip r:embed="rId5"/>
          <a:stretch>
            <a:fillRect/>
          </a:stretch>
        </p:blipFill>
        <p:spPr>
          <a:xfrm>
            <a:off x="4280715" y="1471612"/>
            <a:ext cx="4863285" cy="2828925"/>
          </a:xfrm>
          <a:prstGeom prst="rect">
            <a:avLst/>
          </a:prstGeom>
        </p:spPr>
      </p:pic>
    </p:spTree>
  </p:cSld>
  <p:clrMapOvr>
    <a:overrideClrMapping bg1="lt1" tx1="dk1" bg2="lt2" tx2="dk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1D4F3-5903-F2B8-BC5C-0290567F6B26}"/>
              </a:ext>
            </a:extLst>
          </p:cNvPr>
          <p:cNvSpPr>
            <a:spLocks noGrp="1"/>
          </p:cNvSpPr>
          <p:nvPr>
            <p:ph type="title"/>
          </p:nvPr>
        </p:nvSpPr>
        <p:spPr>
          <a:xfrm>
            <a:off x="1748887" y="128588"/>
            <a:ext cx="5646225" cy="1085850"/>
          </a:xfrm>
        </p:spPr>
        <p:txBody>
          <a:bodyPr>
            <a:noAutofit/>
          </a:bodyPr>
          <a:lstStyle/>
          <a:p>
            <a:pPr algn="ctr"/>
            <a:r>
              <a:rPr lang="en-US" sz="3410" dirty="0"/>
              <a:t>MACHINE LEARNING CLUSTER EXAMPLES</a:t>
            </a:r>
          </a:p>
        </p:txBody>
      </p:sp>
      <p:pic>
        <p:nvPicPr>
          <p:cNvPr id="4" name="Picture 3">
            <a:extLst>
              <a:ext uri="{FF2B5EF4-FFF2-40B4-BE49-F238E27FC236}">
                <a16:creationId xmlns:a16="http://schemas.microsoft.com/office/drawing/2014/main" id="{AB975415-6731-D292-9386-EC8BF4A7A666}"/>
              </a:ext>
            </a:extLst>
          </p:cNvPr>
          <p:cNvPicPr>
            <a:picLocks noChangeAspect="1"/>
          </p:cNvPicPr>
          <p:nvPr/>
        </p:nvPicPr>
        <p:blipFill>
          <a:blip r:embed="rId3"/>
          <a:stretch>
            <a:fillRect/>
          </a:stretch>
        </p:blipFill>
        <p:spPr>
          <a:xfrm>
            <a:off x="0" y="1745475"/>
            <a:ext cx="4225102" cy="2367004"/>
          </a:xfrm>
          <a:prstGeom prst="rect">
            <a:avLst/>
          </a:prstGeom>
        </p:spPr>
      </p:pic>
      <p:pic>
        <p:nvPicPr>
          <p:cNvPr id="5" name="Picture 4">
            <a:extLst>
              <a:ext uri="{FF2B5EF4-FFF2-40B4-BE49-F238E27FC236}">
                <a16:creationId xmlns:a16="http://schemas.microsoft.com/office/drawing/2014/main" id="{49747BAC-50F2-3A0E-297E-2C9D1B018260}"/>
              </a:ext>
            </a:extLst>
          </p:cNvPr>
          <p:cNvPicPr>
            <a:picLocks noChangeAspect="1"/>
          </p:cNvPicPr>
          <p:nvPr/>
        </p:nvPicPr>
        <p:blipFill>
          <a:blip r:embed="rId4"/>
          <a:stretch>
            <a:fillRect/>
          </a:stretch>
        </p:blipFill>
        <p:spPr>
          <a:xfrm>
            <a:off x="4571999" y="1745475"/>
            <a:ext cx="4502150" cy="2482850"/>
          </a:xfrm>
          <a:prstGeom prst="rect">
            <a:avLst/>
          </a:prstGeom>
        </p:spPr>
      </p:pic>
    </p:spTree>
    <p:extLst>
      <p:ext uri="{BB962C8B-B14F-4D97-AF65-F5344CB8AC3E}">
        <p14:creationId xmlns:p14="http://schemas.microsoft.com/office/powerpoint/2010/main" val="386162636"/>
      </p:ext>
    </p:extLst>
  </p:cSld>
  <p:clrMapOvr>
    <a:overrideClrMapping bg1="lt1" tx1="dk1" bg2="lt2" tx2="dk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72"/>
        <p:cNvGrpSpPr/>
        <p:nvPr/>
      </p:nvGrpSpPr>
      <p:grpSpPr>
        <a:xfrm>
          <a:off x="0" y="0"/>
          <a:ext cx="0" cy="0"/>
          <a:chOff x="0" y="0"/>
          <a:chExt cx="0" cy="0"/>
        </a:xfrm>
      </p:grpSpPr>
      <p:sp>
        <p:nvSpPr>
          <p:cNvPr id="179" name="Rectangle 178">
            <a:extLst>
              <a:ext uri="{FF2B5EF4-FFF2-40B4-BE49-F238E27FC236}">
                <a16:creationId xmlns:a16="http://schemas.microsoft.com/office/drawing/2014/main" id="{75E3D2E7-AD93-44A1-8BC6-0E1343A3E4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90625" y="1010209"/>
            <a:ext cx="7667244" cy="60512"/>
          </a:xfrm>
          <a:prstGeom prst="rect">
            <a:avLst/>
          </a:prstGeom>
          <a:blipFill dpi="0" rotWithShape="1">
            <a:blip r:embed="rId3">
              <a:alphaModFix amt="83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81" name="Rectangle 180">
            <a:extLst>
              <a:ext uri="{FF2B5EF4-FFF2-40B4-BE49-F238E27FC236}">
                <a16:creationId xmlns:a16="http://schemas.microsoft.com/office/drawing/2014/main" id="{9CC5271D-3244-41E2-B819-CBCB46B719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90625" y="3224772"/>
            <a:ext cx="7667244" cy="60512"/>
          </a:xfrm>
          <a:prstGeom prst="rect">
            <a:avLst/>
          </a:prstGeom>
          <a:blipFill dpi="0" rotWithShape="1">
            <a:blip r:embed="rId3">
              <a:alphaModFix amt="83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83" name="Rectangle 182">
            <a:extLst>
              <a:ext uri="{FF2B5EF4-FFF2-40B4-BE49-F238E27FC236}">
                <a16:creationId xmlns:a16="http://schemas.microsoft.com/office/drawing/2014/main" id="{5683B5F4-86FD-4BF8-88F1-837F5B70B3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90625" y="1113584"/>
            <a:ext cx="7667244" cy="2057400"/>
          </a:xfrm>
          <a:prstGeom prst="rect">
            <a:avLst/>
          </a:prstGeom>
          <a:blipFill dpi="0" rotWithShape="1">
            <a:blip r:embed="rId3">
              <a:alphaModFix amt="83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76" name="Group 184">
            <a:extLst>
              <a:ext uri="{FF2B5EF4-FFF2-40B4-BE49-F238E27FC236}">
                <a16:creationId xmlns:a16="http://schemas.microsoft.com/office/drawing/2014/main" id="{468FD2E2-2BBC-4CE0-8728-F7F04CF3DA8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236911" y="3051692"/>
            <a:ext cx="810678" cy="810676"/>
            <a:chOff x="9685338" y="4460675"/>
            <a:chExt cx="1080904" cy="1080902"/>
          </a:xfrm>
        </p:grpSpPr>
        <p:sp>
          <p:nvSpPr>
            <p:cNvPr id="177" name="Oval 185">
              <a:extLst>
                <a:ext uri="{FF2B5EF4-FFF2-40B4-BE49-F238E27FC236}">
                  <a16:creationId xmlns:a16="http://schemas.microsoft.com/office/drawing/2014/main" id="{DFDB4C9A-B334-4F22-B77C-0ABDFA48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85338" y="4460675"/>
              <a:ext cx="1080904" cy="1080902"/>
            </a:xfrm>
            <a:prstGeom prst="ellipse">
              <a:avLst/>
            </a:prstGeom>
            <a:blipFill dpi="0" rotWithShape="1">
              <a:blip r:embed="rId5">
                <a:duotone>
                  <a:schemeClr val="accent1">
                    <a:shade val="45000"/>
                    <a:satMod val="135000"/>
                  </a:schemeClr>
                  <a:prstClr val="white"/>
                </a:duotone>
                <a:extLst>
                  <a:ext uri="{BEBA8EAE-BF5A-486C-A8C5-ECC9F3942E4B}">
                    <a14:imgProps xmlns:a14="http://schemas.microsoft.com/office/drawing/2010/main">
                      <a14:imgLayer r:embed="rId6">
                        <a14:imgEffect>
                          <a14:saturation sat="95000"/>
                        </a14:imgEffect>
                      </a14:imgLayer>
                    </a14:imgProps>
                  </a:ext>
                </a:extLst>
              </a:blip>
              <a:srcRect/>
              <a:tile tx="0" ty="0" sx="85000" sy="85000" flip="none" algn="tl"/>
            </a:blipFill>
            <a:ln w="25400" cap="flat" cmpd="sng" algn="ctr">
              <a:noFill/>
              <a:prstDash val="solid"/>
            </a:ln>
            <a:effectLst/>
          </p:spPr>
        </p:sp>
        <p:sp>
          <p:nvSpPr>
            <p:cNvPr id="187" name="Oval 186">
              <a:extLst>
                <a:ext uri="{FF2B5EF4-FFF2-40B4-BE49-F238E27FC236}">
                  <a16:creationId xmlns:a16="http://schemas.microsoft.com/office/drawing/2014/main" id="{20B25D87-B509-4BDD-8E23-850E1C3903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189" name="Rectangle 188">
            <a:extLst>
              <a:ext uri="{FF2B5EF4-FFF2-40B4-BE49-F238E27FC236}">
                <a16:creationId xmlns:a16="http://schemas.microsoft.com/office/drawing/2014/main" id="{5C28659E-412C-4600-B45E-BAE370BC2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4" name="Google Shape;174;p19"/>
          <p:cNvPicPr preferRelativeResize="0"/>
          <p:nvPr/>
        </p:nvPicPr>
        <p:blipFill rotWithShape="1">
          <a:blip r:embed="rId7"/>
          <a:srcRect r="20889"/>
          <a:stretch/>
        </p:blipFill>
        <p:spPr>
          <a:xfrm>
            <a:off x="20" y="10"/>
            <a:ext cx="9143980" cy="5143489"/>
          </a:xfrm>
          <a:prstGeom prst="rect">
            <a:avLst/>
          </a:prstGeom>
          <a:noFill/>
        </p:spPr>
      </p:pic>
      <p:sp>
        <p:nvSpPr>
          <p:cNvPr id="191" name="Rectangle 190">
            <a:extLst>
              <a:ext uri="{FF2B5EF4-FFF2-40B4-BE49-F238E27FC236}">
                <a16:creationId xmlns:a16="http://schemas.microsoft.com/office/drawing/2014/main" id="{AE95896B-6905-4618-A7DF-DED8A61FBC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Rectangle 192">
            <a:extLst>
              <a:ext uri="{FF2B5EF4-FFF2-40B4-BE49-F238E27FC236}">
                <a16:creationId xmlns:a16="http://schemas.microsoft.com/office/drawing/2014/main" id="{7748BD8C-4984-4138-94CA-2DC5F39DC3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3" y="0"/>
            <a:ext cx="9141714" cy="5143500"/>
          </a:xfrm>
          <a:prstGeom prst="rect">
            <a:avLst/>
          </a:prstGeom>
          <a:blipFill dpi="0" rotWithShape="1">
            <a:blip r:embed="rId8">
              <a:alphaModFix amt="30000"/>
              <a:duotone>
                <a:prstClr val="black"/>
                <a:schemeClr val="accent1">
                  <a:tint val="45000"/>
                  <a:satMod val="400000"/>
                </a:schemeClr>
              </a:duotone>
              <a:extLst>
                <a:ext uri="{BEBA8EAE-BF5A-486C-A8C5-ECC9F3942E4B}">
                  <a14:imgProps xmlns:a14="http://schemas.microsoft.com/office/drawing/2010/main">
                    <a14:imgLayer r:embed="rId4">
                      <a14:imgEffect>
                        <a14:sharpenSoften amount="61000"/>
                      </a14:imgEffect>
                      <a14:imgEffect>
                        <a14:brightnessContrast bright="-25000" contrast="20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3" name="Google Shape;173;p19"/>
          <p:cNvSpPr txBox="1">
            <a:spLocks noGrp="1"/>
          </p:cNvSpPr>
          <p:nvPr>
            <p:ph type="title"/>
          </p:nvPr>
        </p:nvSpPr>
        <p:spPr>
          <a:xfrm>
            <a:off x="788670" y="1074167"/>
            <a:ext cx="7475220" cy="2276856"/>
          </a:xfrm>
          <a:prstGeom prst="rect">
            <a:avLst/>
          </a:prstGeom>
        </p:spPr>
        <p:txBody>
          <a:bodyPr spcFirstLastPara="1" vert="horz" lIns="91440" tIns="45720" rIns="91440" bIns="45720" rtlCol="0" anchor="b" anchorCtr="0">
            <a:normAutofit/>
          </a:bodyPr>
          <a:lstStyle/>
          <a:p>
            <a:pPr marL="0" lvl="0" indent="0" defTabSz="914400">
              <a:lnSpc>
                <a:spcPct val="85000"/>
              </a:lnSpc>
              <a:spcBef>
                <a:spcPct val="0"/>
              </a:spcBef>
              <a:spcAft>
                <a:spcPts val="0"/>
              </a:spcAft>
            </a:pPr>
            <a:r>
              <a:rPr lang="en-US" sz="7200" b="1" kern="1200" cap="none" baseline="0">
                <a:solidFill>
                  <a:srgbClr val="FFFFFF"/>
                </a:solidFill>
                <a:latin typeface="+mj-lt"/>
                <a:ea typeface="+mj-ea"/>
                <a:cs typeface="+mj-cs"/>
              </a:rPr>
              <a:t>DASHBOARD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173"/>
                                        </p:tgtEl>
                                        <p:attrNameLst>
                                          <p:attrName>style.visibility</p:attrName>
                                        </p:attrNameLst>
                                      </p:cBhvr>
                                      <p:to>
                                        <p:strVal val="visible"/>
                                      </p:to>
                                    </p:set>
                                    <p:animEffect transition="in" filter="fade">
                                      <p:cBhvr>
                                        <p:cTn id="7" dur="700"/>
                                        <p:tgtEl>
                                          <p:spTgt spid="1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3"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F706015D-F1C5-4142-AEDF-AF5F19144F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5715" y="0"/>
            <a:ext cx="915543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Content Placeholder 4" descr="Hourglass and a calendar">
            <a:extLst>
              <a:ext uri="{FF2B5EF4-FFF2-40B4-BE49-F238E27FC236}">
                <a16:creationId xmlns:a16="http://schemas.microsoft.com/office/drawing/2014/main" id="{ED78A72C-BAB5-3DC8-E8A7-1CB2D6AF2DF1}"/>
              </a:ext>
            </a:extLst>
          </p:cNvPr>
          <p:cNvPicPr>
            <a:picLocks noChangeAspect="1"/>
          </p:cNvPicPr>
          <p:nvPr/>
        </p:nvPicPr>
        <p:blipFill rotWithShape="1">
          <a:blip r:embed="rId3">
            <a:duotone>
              <a:schemeClr val="bg2">
                <a:shade val="45000"/>
                <a:satMod val="135000"/>
              </a:schemeClr>
              <a:prstClr val="white"/>
            </a:duotone>
          </a:blip>
          <a:srcRect t="16045"/>
          <a:stretch/>
        </p:blipFill>
        <p:spPr>
          <a:xfrm>
            <a:off x="20" y="10"/>
            <a:ext cx="9143980" cy="5143489"/>
          </a:xfrm>
          <a:prstGeom prst="rect">
            <a:avLst/>
          </a:prstGeom>
        </p:spPr>
      </p:pic>
      <p:sp>
        <p:nvSpPr>
          <p:cNvPr id="51" name="Rectangle 50">
            <a:extLst>
              <a:ext uri="{FF2B5EF4-FFF2-40B4-BE49-F238E27FC236}">
                <a16:creationId xmlns:a16="http://schemas.microsoft.com/office/drawing/2014/main" id="{5BB61B94-FD60-4539-BDC5-1766DE99C8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5143500"/>
          </a:xfrm>
          <a:prstGeom prst="rect">
            <a:avLst/>
          </a:prstGeom>
          <a:blipFill dpi="0" rotWithShape="1">
            <a:blip r:embed="rId4">
              <a:alphaModFix amt="45000"/>
              <a:lum bright="70000" contrast="-70000"/>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409DA2F-AD72-9A31-8CE1-D63D0B96CC9E}"/>
              </a:ext>
            </a:extLst>
          </p:cNvPr>
          <p:cNvSpPr>
            <a:spLocks noGrp="1"/>
          </p:cNvSpPr>
          <p:nvPr>
            <p:ph type="title"/>
          </p:nvPr>
        </p:nvSpPr>
        <p:spPr>
          <a:xfrm>
            <a:off x="802386" y="363474"/>
            <a:ext cx="7543800" cy="1207008"/>
          </a:xfrm>
        </p:spPr>
        <p:txBody>
          <a:bodyPr>
            <a:normAutofit/>
          </a:bodyPr>
          <a:lstStyle/>
          <a:p>
            <a:r>
              <a:rPr lang="en-US" dirty="0"/>
              <a:t>Today’s Agenda	</a:t>
            </a:r>
          </a:p>
        </p:txBody>
      </p:sp>
      <p:sp>
        <p:nvSpPr>
          <p:cNvPr id="42" name="Content Placeholder 8">
            <a:extLst>
              <a:ext uri="{FF2B5EF4-FFF2-40B4-BE49-F238E27FC236}">
                <a16:creationId xmlns:a16="http://schemas.microsoft.com/office/drawing/2014/main" id="{0DFA81A8-D3FB-7193-184B-1CD73ED6680D}"/>
              </a:ext>
            </a:extLst>
          </p:cNvPr>
          <p:cNvSpPr>
            <a:spLocks noGrp="1"/>
          </p:cNvSpPr>
          <p:nvPr>
            <p:ph idx="1"/>
          </p:nvPr>
        </p:nvSpPr>
        <p:spPr>
          <a:xfrm>
            <a:off x="802386" y="1591056"/>
            <a:ext cx="7543800" cy="3038094"/>
          </a:xfrm>
        </p:spPr>
        <p:txBody>
          <a:bodyPr>
            <a:normAutofit/>
          </a:bodyPr>
          <a:lstStyle/>
          <a:p>
            <a:r>
              <a:rPr lang="en-US" sz="3200" dirty="0"/>
              <a:t> Background</a:t>
            </a:r>
          </a:p>
          <a:p>
            <a:r>
              <a:rPr lang="en-US" sz="3200" dirty="0"/>
              <a:t> Purpose</a:t>
            </a:r>
          </a:p>
          <a:p>
            <a:r>
              <a:rPr lang="en-US" sz="3200" dirty="0"/>
              <a:t> Analysis</a:t>
            </a:r>
          </a:p>
          <a:p>
            <a:r>
              <a:rPr lang="en-US" sz="3200" dirty="0"/>
              <a:t> Machine Learning </a:t>
            </a:r>
          </a:p>
          <a:p>
            <a:r>
              <a:rPr lang="en-US" sz="3200" dirty="0"/>
              <a:t> Dashboard </a:t>
            </a:r>
          </a:p>
          <a:p>
            <a:pPr>
              <a:buFont typeface="Wingdings" pitchFamily="2" charset="2"/>
              <a:buChar char="Ø"/>
            </a:pPr>
            <a:endParaRPr lang="en-US" dirty="0"/>
          </a:p>
        </p:txBody>
      </p:sp>
      <p:grpSp>
        <p:nvGrpSpPr>
          <p:cNvPr id="53" name="Group 52">
            <a:extLst>
              <a:ext uri="{FF2B5EF4-FFF2-40B4-BE49-F238E27FC236}">
                <a16:creationId xmlns:a16="http://schemas.microsoft.com/office/drawing/2014/main" id="{CAB366A3-9B07-49D0-9D4E-E9BF6213CC7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551293" y="4672260"/>
            <a:ext cx="342900" cy="342900"/>
            <a:chOff x="11361456" y="6195813"/>
            <a:chExt cx="548640" cy="548640"/>
          </a:xfrm>
        </p:grpSpPr>
        <p:sp>
          <p:nvSpPr>
            <p:cNvPr id="54" name="Oval 53">
              <a:extLst>
                <a:ext uri="{FF2B5EF4-FFF2-40B4-BE49-F238E27FC236}">
                  <a16:creationId xmlns:a16="http://schemas.microsoft.com/office/drawing/2014/main" id="{353899AC-9992-4191-A947-D3B8095F95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5">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55" name="Oval 54">
              <a:extLst>
                <a:ext uri="{FF2B5EF4-FFF2-40B4-BE49-F238E27FC236}">
                  <a16:creationId xmlns:a16="http://schemas.microsoft.com/office/drawing/2014/main" id="{D00256EB-45AC-469E-B10F-6301E3E059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Tree>
    <p:extLst>
      <p:ext uri="{BB962C8B-B14F-4D97-AF65-F5344CB8AC3E}">
        <p14:creationId xmlns:p14="http://schemas.microsoft.com/office/powerpoint/2010/main" val="1026050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2">
                                            <p:txEl>
                                              <p:pRg st="0" end="0"/>
                                            </p:txEl>
                                          </p:spTgt>
                                        </p:tgtEl>
                                        <p:attrNameLst>
                                          <p:attrName>style.visibility</p:attrName>
                                        </p:attrNameLst>
                                      </p:cBhvr>
                                      <p:to>
                                        <p:strVal val="visible"/>
                                      </p:to>
                                    </p:set>
                                    <p:anim calcmode="lin" valueType="num">
                                      <p:cBhvr additive="base">
                                        <p:cTn id="7" dur="500" fill="hold"/>
                                        <p:tgtEl>
                                          <p:spTgt spid="4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2">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42">
                                            <p:txEl>
                                              <p:pRg st="1" end="1"/>
                                            </p:txEl>
                                          </p:spTgt>
                                        </p:tgtEl>
                                        <p:attrNameLst>
                                          <p:attrName>style.visibility</p:attrName>
                                        </p:attrNameLst>
                                      </p:cBhvr>
                                      <p:to>
                                        <p:strVal val="visible"/>
                                      </p:to>
                                    </p:set>
                                    <p:anim calcmode="lin" valueType="num">
                                      <p:cBhvr additive="base">
                                        <p:cTn id="11" dur="500" fill="hold"/>
                                        <p:tgtEl>
                                          <p:spTgt spid="42">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42">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42">
                                            <p:txEl>
                                              <p:pRg st="2" end="2"/>
                                            </p:txEl>
                                          </p:spTgt>
                                        </p:tgtEl>
                                        <p:attrNameLst>
                                          <p:attrName>style.visibility</p:attrName>
                                        </p:attrNameLst>
                                      </p:cBhvr>
                                      <p:to>
                                        <p:strVal val="visible"/>
                                      </p:to>
                                    </p:set>
                                    <p:anim calcmode="lin" valueType="num">
                                      <p:cBhvr additive="base">
                                        <p:cTn id="15" dur="500" fill="hold"/>
                                        <p:tgtEl>
                                          <p:spTgt spid="42">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42">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42">
                                            <p:txEl>
                                              <p:pRg st="3" end="3"/>
                                            </p:txEl>
                                          </p:spTgt>
                                        </p:tgtEl>
                                        <p:attrNameLst>
                                          <p:attrName>style.visibility</p:attrName>
                                        </p:attrNameLst>
                                      </p:cBhvr>
                                      <p:to>
                                        <p:strVal val="visible"/>
                                      </p:to>
                                    </p:set>
                                    <p:anim calcmode="lin" valueType="num">
                                      <p:cBhvr additive="base">
                                        <p:cTn id="19" dur="500" fill="hold"/>
                                        <p:tgtEl>
                                          <p:spTgt spid="42">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2">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42">
                                            <p:txEl>
                                              <p:pRg st="4" end="4"/>
                                            </p:txEl>
                                          </p:spTgt>
                                        </p:tgtEl>
                                        <p:attrNameLst>
                                          <p:attrName>style.visibility</p:attrName>
                                        </p:attrNameLst>
                                      </p:cBhvr>
                                      <p:to>
                                        <p:strVal val="visible"/>
                                      </p:to>
                                    </p:set>
                                    <p:anim calcmode="lin" valueType="num">
                                      <p:cBhvr additive="base">
                                        <p:cTn id="23" dur="500" fill="hold"/>
                                        <p:tgtEl>
                                          <p:spTgt spid="42">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42">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132FD491-28F3-42E7-AEBF-A9E3C462C92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551293" y="4672260"/>
            <a:ext cx="342900" cy="342900"/>
            <a:chOff x="11361456" y="6195813"/>
            <a:chExt cx="548640" cy="548640"/>
          </a:xfrm>
        </p:grpSpPr>
        <p:sp>
          <p:nvSpPr>
            <p:cNvPr id="9" name="Oval 8">
              <a:extLst>
                <a:ext uri="{FF2B5EF4-FFF2-40B4-BE49-F238E27FC236}">
                  <a16:creationId xmlns:a16="http://schemas.microsoft.com/office/drawing/2014/main" id="{AD016B6E-F283-4CFB-9099-05C8DA6AB3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2">
                <a:duotone>
                  <a:schemeClr val="accent1">
                    <a:shade val="45000"/>
                    <a:satMod val="135000"/>
                  </a:schemeClr>
                  <a:prstClr val="white"/>
                </a:duotone>
                <a:extLst>
                  <a:ext uri="{BEBA8EAE-BF5A-486C-A8C5-ECC9F3942E4B}">
                    <a14:imgProps xmlns:a14="http://schemas.microsoft.com/office/drawing/2010/main">
                      <a14:imgLayer r:embed="rId3">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a:extLst>
                <a:ext uri="{FF2B5EF4-FFF2-40B4-BE49-F238E27FC236}">
                  <a16:creationId xmlns:a16="http://schemas.microsoft.com/office/drawing/2014/main" id="{72D0360E-345F-4790-B0A0-03ADC36B5E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sp>
      </p:grpSp>
      <p:sp useBgFill="1">
        <p:nvSpPr>
          <p:cNvPr id="12" name="Rectangle 11">
            <a:extLst>
              <a:ext uri="{FF2B5EF4-FFF2-40B4-BE49-F238E27FC236}">
                <a16:creationId xmlns:a16="http://schemas.microsoft.com/office/drawing/2014/main" id="{3C06EAFD-0C69-4B3B-BEA7-E7E11DDF9C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4066C89-42FB-4624-9AFE-3A31B36491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08" y="0"/>
            <a:ext cx="3486126" cy="5143500"/>
          </a:xfrm>
          <a:prstGeom prst="rect">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400000"/>
                      </a14:imgEffect>
                      <a14:imgEffect>
                        <a14:brightnessContrast bright="-40000" contrast="40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algn="ctr" defTabSz="914400"/>
            <a:endParaRPr lang="en-US" sz="2000" kern="0">
              <a:solidFill>
                <a:prstClr val="white"/>
              </a:solidFill>
              <a:latin typeface="Rockwell Extra Bold" pitchFamily="18" charset="0"/>
            </a:endParaRPr>
          </a:p>
        </p:txBody>
      </p:sp>
      <p:sp>
        <p:nvSpPr>
          <p:cNvPr id="2" name="Title 1">
            <a:extLst>
              <a:ext uri="{FF2B5EF4-FFF2-40B4-BE49-F238E27FC236}">
                <a16:creationId xmlns:a16="http://schemas.microsoft.com/office/drawing/2014/main" id="{00CD32E6-D770-02EE-577C-198BFAD042AA}"/>
              </a:ext>
            </a:extLst>
          </p:cNvPr>
          <p:cNvSpPr>
            <a:spLocks noGrp="1"/>
          </p:cNvSpPr>
          <p:nvPr>
            <p:ph type="title"/>
          </p:nvPr>
        </p:nvSpPr>
        <p:spPr>
          <a:xfrm>
            <a:off x="252663" y="482599"/>
            <a:ext cx="2994672" cy="4146551"/>
          </a:xfrm>
        </p:spPr>
        <p:txBody>
          <a:bodyPr vert="horz" lIns="91440" tIns="45720" rIns="91440" bIns="45720" rtlCol="0" anchor="ctr">
            <a:normAutofit/>
          </a:bodyPr>
          <a:lstStyle/>
          <a:p>
            <a:pPr algn="r" defTabSz="914400">
              <a:spcBef>
                <a:spcPct val="0"/>
              </a:spcBef>
            </a:pPr>
            <a:r>
              <a:rPr lang="en-US" sz="2800" cap="all" dirty="0">
                <a:solidFill>
                  <a:srgbClr val="FFFFFF"/>
                </a:solidFill>
              </a:rPr>
              <a:t>dashboard</a:t>
            </a:r>
          </a:p>
        </p:txBody>
      </p:sp>
      <p:sp>
        <p:nvSpPr>
          <p:cNvPr id="3" name="Text Placeholder 2">
            <a:extLst>
              <a:ext uri="{FF2B5EF4-FFF2-40B4-BE49-F238E27FC236}">
                <a16:creationId xmlns:a16="http://schemas.microsoft.com/office/drawing/2014/main" id="{BF9186A1-51DF-7282-129A-49AB8B64197F}"/>
              </a:ext>
            </a:extLst>
          </p:cNvPr>
          <p:cNvSpPr>
            <a:spLocks noGrp="1"/>
          </p:cNvSpPr>
          <p:nvPr>
            <p:ph type="body" idx="1"/>
          </p:nvPr>
        </p:nvSpPr>
        <p:spPr>
          <a:xfrm>
            <a:off x="3790335" y="449826"/>
            <a:ext cx="4555850" cy="4179324"/>
          </a:xfrm>
        </p:spPr>
        <p:txBody>
          <a:bodyPr vert="horz" lIns="91440" tIns="45720" rIns="91440" bIns="45720" rtlCol="0" anchor="ctr">
            <a:normAutofit/>
          </a:bodyPr>
          <a:lstStyle/>
          <a:p>
            <a:pPr indent="-182880" defTabSz="914400">
              <a:buSzPct val="85000"/>
              <a:buFont typeface="Wingdings" pitchFamily="2" charset="2"/>
              <a:buChar char="§"/>
            </a:pPr>
            <a:endParaRPr lang="en-US" dirty="0"/>
          </a:p>
        </p:txBody>
      </p:sp>
      <p:sp>
        <p:nvSpPr>
          <p:cNvPr id="16" name="Oval 15">
            <a:extLst>
              <a:ext uri="{FF2B5EF4-FFF2-40B4-BE49-F238E27FC236}">
                <a16:creationId xmlns:a16="http://schemas.microsoft.com/office/drawing/2014/main" id="{BA218FBC-B2D6-48CA-9289-C4110162ED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51293" y="4672260"/>
            <a:ext cx="342900" cy="342900"/>
          </a:xfrm>
          <a:prstGeom prst="ellipse">
            <a:avLst/>
          </a:prstGeom>
          <a:blipFill dpi="0" rotWithShape="1">
            <a:blip r:embed="rId2">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8" name="Oval 17">
            <a:extLst>
              <a:ext uri="{FF2B5EF4-FFF2-40B4-BE49-F238E27FC236}">
                <a16:creationId xmlns:a16="http://schemas.microsoft.com/office/drawing/2014/main" id="{2DED9084-49DA-4911-ACB7-5F9E4DEFA0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73188" y="4694155"/>
            <a:ext cx="299110" cy="299111"/>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pic>
        <p:nvPicPr>
          <p:cNvPr id="5" name="Picture 4" descr="Graphical user interface&#10;&#10;Description automatically generated with medium confidence">
            <a:hlinkClick r:id="rId6"/>
            <a:extLst>
              <a:ext uri="{FF2B5EF4-FFF2-40B4-BE49-F238E27FC236}">
                <a16:creationId xmlns:a16="http://schemas.microsoft.com/office/drawing/2014/main" id="{00086905-C98C-8D17-DE97-E33FBA289853}"/>
              </a:ext>
            </a:extLst>
          </p:cNvPr>
          <p:cNvPicPr>
            <a:picLocks noChangeAspect="1"/>
          </p:cNvPicPr>
          <p:nvPr/>
        </p:nvPicPr>
        <p:blipFill>
          <a:blip r:embed="rId7"/>
          <a:stretch>
            <a:fillRect/>
          </a:stretch>
        </p:blipFill>
        <p:spPr>
          <a:xfrm>
            <a:off x="3676077" y="-45494"/>
            <a:ext cx="5278193" cy="5060654"/>
          </a:xfrm>
          <a:prstGeom prst="rect">
            <a:avLst/>
          </a:prstGeom>
        </p:spPr>
      </p:pic>
    </p:spTree>
    <p:extLst>
      <p:ext uri="{BB962C8B-B14F-4D97-AF65-F5344CB8AC3E}">
        <p14:creationId xmlns:p14="http://schemas.microsoft.com/office/powerpoint/2010/main" val="481180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heckerboard(across)">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132FD491-28F3-42E7-AEBF-A9E3C462C92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551293" y="4672260"/>
            <a:ext cx="342900" cy="342900"/>
            <a:chOff x="11361456" y="6195813"/>
            <a:chExt cx="548640" cy="548640"/>
          </a:xfrm>
        </p:grpSpPr>
        <p:sp>
          <p:nvSpPr>
            <p:cNvPr id="9" name="Oval 8">
              <a:extLst>
                <a:ext uri="{FF2B5EF4-FFF2-40B4-BE49-F238E27FC236}">
                  <a16:creationId xmlns:a16="http://schemas.microsoft.com/office/drawing/2014/main" id="{AD016B6E-F283-4CFB-9099-05C8DA6AB3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2">
                <a:duotone>
                  <a:schemeClr val="accent1">
                    <a:shade val="45000"/>
                    <a:satMod val="135000"/>
                  </a:schemeClr>
                  <a:prstClr val="white"/>
                </a:duotone>
                <a:extLst>
                  <a:ext uri="{BEBA8EAE-BF5A-486C-A8C5-ECC9F3942E4B}">
                    <a14:imgProps xmlns:a14="http://schemas.microsoft.com/office/drawing/2010/main">
                      <a14:imgLayer r:embed="rId3">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a:extLst>
                <a:ext uri="{FF2B5EF4-FFF2-40B4-BE49-F238E27FC236}">
                  <a16:creationId xmlns:a16="http://schemas.microsoft.com/office/drawing/2014/main" id="{72D0360E-345F-4790-B0A0-03ADC36B5E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sp>
      </p:grpSp>
      <p:sp useBgFill="1">
        <p:nvSpPr>
          <p:cNvPr id="12" name="Rectangle 11">
            <a:extLst>
              <a:ext uri="{FF2B5EF4-FFF2-40B4-BE49-F238E27FC236}">
                <a16:creationId xmlns:a16="http://schemas.microsoft.com/office/drawing/2014/main" id="{5118BA95-03E7-41B7-B442-0AF8C0A7FF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9141714"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 name="Text Placeholder 2">
            <a:extLst>
              <a:ext uri="{FF2B5EF4-FFF2-40B4-BE49-F238E27FC236}">
                <a16:creationId xmlns:a16="http://schemas.microsoft.com/office/drawing/2014/main" id="{0227D33E-4918-97B2-65C0-657BD126C30B}"/>
              </a:ext>
            </a:extLst>
          </p:cNvPr>
          <p:cNvSpPr>
            <a:spLocks noGrp="1"/>
          </p:cNvSpPr>
          <p:nvPr>
            <p:ph type="body" idx="1"/>
          </p:nvPr>
        </p:nvSpPr>
        <p:spPr>
          <a:xfrm>
            <a:off x="802387" y="633676"/>
            <a:ext cx="4364144" cy="3876147"/>
          </a:xfrm>
        </p:spPr>
        <p:txBody>
          <a:bodyPr vert="horz" lIns="91440" tIns="45720" rIns="91440" bIns="45720" rtlCol="0" anchor="ctr">
            <a:normAutofit/>
          </a:bodyPr>
          <a:lstStyle/>
          <a:p>
            <a:pPr indent="-182880" defTabSz="914400">
              <a:buSzPct val="85000"/>
              <a:buFont typeface="Wingdings" pitchFamily="2" charset="2"/>
              <a:buChar char="§"/>
            </a:pPr>
            <a:endParaRPr lang="en-US" dirty="0"/>
          </a:p>
        </p:txBody>
      </p:sp>
      <p:sp>
        <p:nvSpPr>
          <p:cNvPr id="14" name="Rectangle 13">
            <a:extLst>
              <a:ext uri="{FF2B5EF4-FFF2-40B4-BE49-F238E27FC236}">
                <a16:creationId xmlns:a16="http://schemas.microsoft.com/office/drawing/2014/main" id="{AD9B3EAD-A2B3-42C4-927C-3455E3E69E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90237" y="2541494"/>
            <a:ext cx="2743200" cy="60512"/>
          </a:xfrm>
          <a:prstGeom prst="rect">
            <a:avLst/>
          </a:prstGeom>
          <a:blipFill dpi="0" rotWithShape="1">
            <a:blip r:embed="rId4">
              <a:alphaModFix amt="85000"/>
              <a:lum bright="70000" contrast="-70000"/>
              <a:extLst>
                <a:ext uri="{BEBA8EAE-BF5A-486C-A8C5-ECC9F3942E4B}">
                  <a14:imgProps xmlns:a14="http://schemas.microsoft.com/office/drawing/2010/main">
                    <a14:imgLayer r:embed="rId5">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6" name="Group 15">
            <a:extLst>
              <a:ext uri="{FF2B5EF4-FFF2-40B4-BE49-F238E27FC236}">
                <a16:creationId xmlns:a16="http://schemas.microsoft.com/office/drawing/2014/main" id="{4BF9B298-BC35-4C0F-8301-5D63A1E6D28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957144" y="1259678"/>
            <a:ext cx="2624148" cy="2624143"/>
            <a:chOff x="7942859" y="1679571"/>
            <a:chExt cx="3498864" cy="3498858"/>
          </a:xfrm>
        </p:grpSpPr>
        <p:sp>
          <p:nvSpPr>
            <p:cNvPr id="17" name="Oval 16">
              <a:extLst>
                <a:ext uri="{FF2B5EF4-FFF2-40B4-BE49-F238E27FC236}">
                  <a16:creationId xmlns:a16="http://schemas.microsoft.com/office/drawing/2014/main" id="{059D8741-EAD6-41B1-A882-70D70FC358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42859" y="1679571"/>
              <a:ext cx="3498864" cy="3498858"/>
            </a:xfrm>
            <a:prstGeom prst="ellipse">
              <a:avLst/>
            </a:prstGeom>
            <a:blipFill dpi="0" rotWithShape="1">
              <a:blip r:embed="rId6">
                <a:duotone>
                  <a:schemeClr val="accent1">
                    <a:shade val="45000"/>
                    <a:satMod val="135000"/>
                  </a:schemeClr>
                  <a:prstClr val="white"/>
                </a:duotone>
                <a:extLst>
                  <a:ext uri="{BEBA8EAE-BF5A-486C-A8C5-ECC9F3942E4B}">
                    <a14:imgProps xmlns:a14="http://schemas.microsoft.com/office/drawing/2010/main">
                      <a14:imgLayer r:embed="rId7">
                        <a14:imgEffect>
                          <a14:saturation sat="400000"/>
                        </a14:imgEffect>
                        <a14:imgEffect>
                          <a14:brightnessContrast bright="-40000" contrast="40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8" name="Oval 17">
              <a:extLst>
                <a:ext uri="{FF2B5EF4-FFF2-40B4-BE49-F238E27FC236}">
                  <a16:creationId xmlns:a16="http://schemas.microsoft.com/office/drawing/2014/main" id="{45444F36-3103-4D11-A25F-C054D4606D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27958" y="1864667"/>
              <a:ext cx="3128666" cy="312866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2" name="Title 1">
            <a:extLst>
              <a:ext uri="{FF2B5EF4-FFF2-40B4-BE49-F238E27FC236}">
                <a16:creationId xmlns:a16="http://schemas.microsoft.com/office/drawing/2014/main" id="{1C2ECE88-EA99-1073-845E-9BC6153460A8}"/>
              </a:ext>
            </a:extLst>
          </p:cNvPr>
          <p:cNvSpPr>
            <a:spLocks noGrp="1"/>
          </p:cNvSpPr>
          <p:nvPr>
            <p:ph type="title"/>
          </p:nvPr>
        </p:nvSpPr>
        <p:spPr>
          <a:xfrm>
            <a:off x="6300299" y="1688052"/>
            <a:ext cx="1980484" cy="1578205"/>
          </a:xfrm>
          <a:noFill/>
        </p:spPr>
        <p:txBody>
          <a:bodyPr vert="horz" lIns="91440" tIns="45720" rIns="91440" bIns="45720" rtlCol="0" anchor="ctr">
            <a:normAutofit/>
          </a:bodyPr>
          <a:lstStyle/>
          <a:p>
            <a:pPr algn="ctr" defTabSz="914400">
              <a:spcBef>
                <a:spcPct val="0"/>
              </a:spcBef>
            </a:pPr>
            <a:r>
              <a:rPr lang="en-US" cap="all">
                <a:solidFill>
                  <a:schemeClr val="bg1"/>
                </a:solidFill>
              </a:rPr>
              <a:t>tOP 5 COMMON CRIMES </a:t>
            </a:r>
            <a:endParaRPr lang="en-US" sz="2300" cap="all" dirty="0">
              <a:solidFill>
                <a:schemeClr val="bg1"/>
              </a:solidFill>
            </a:endParaRPr>
          </a:p>
        </p:txBody>
      </p:sp>
      <p:pic>
        <p:nvPicPr>
          <p:cNvPr id="5" name="Picture 4" descr="A picture containing text, clipart&#10;&#10;Description automatically generated">
            <a:extLst>
              <a:ext uri="{FF2B5EF4-FFF2-40B4-BE49-F238E27FC236}">
                <a16:creationId xmlns:a16="http://schemas.microsoft.com/office/drawing/2014/main" id="{8ADB3D18-BD68-A6FB-FB79-6AFA7F0A97E9}"/>
              </a:ext>
            </a:extLst>
          </p:cNvPr>
          <p:cNvPicPr>
            <a:picLocks noChangeAspect="1"/>
          </p:cNvPicPr>
          <p:nvPr/>
        </p:nvPicPr>
        <p:blipFill>
          <a:blip r:embed="rId8"/>
          <a:stretch>
            <a:fillRect/>
          </a:stretch>
        </p:blipFill>
        <p:spPr>
          <a:xfrm>
            <a:off x="0" y="318752"/>
            <a:ext cx="5935249" cy="4696408"/>
          </a:xfrm>
          <a:prstGeom prst="rect">
            <a:avLst/>
          </a:prstGeom>
        </p:spPr>
      </p:pic>
    </p:spTree>
    <p:extLst>
      <p:ext uri="{BB962C8B-B14F-4D97-AF65-F5344CB8AC3E}">
        <p14:creationId xmlns:p14="http://schemas.microsoft.com/office/powerpoint/2010/main" val="23891427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C2470417-D0DB-4EF9-B24D-533252BDD39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551293" y="4672260"/>
            <a:ext cx="342900" cy="342900"/>
            <a:chOff x="11361456" y="6195813"/>
            <a:chExt cx="548640" cy="548640"/>
          </a:xfrm>
        </p:grpSpPr>
        <p:sp>
          <p:nvSpPr>
            <p:cNvPr id="11" name="Oval 10">
              <a:extLst>
                <a:ext uri="{FF2B5EF4-FFF2-40B4-BE49-F238E27FC236}">
                  <a16:creationId xmlns:a16="http://schemas.microsoft.com/office/drawing/2014/main" id="{5DD43A5E-96FC-4417-AAAA-6D22205AE7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3">
                <a:duotone>
                  <a:schemeClr val="accent1">
                    <a:shade val="45000"/>
                    <a:satMod val="135000"/>
                  </a:schemeClr>
                  <a:prstClr val="white"/>
                </a:duotone>
                <a:extLst>
                  <a:ext uri="{BEBA8EAE-BF5A-486C-A8C5-ECC9F3942E4B}">
                    <a14:imgProps xmlns:a14="http://schemas.microsoft.com/office/drawing/2010/main">
                      <a14:imgLayer r:embed="rId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2" name="Oval 11">
              <a:extLst>
                <a:ext uri="{FF2B5EF4-FFF2-40B4-BE49-F238E27FC236}">
                  <a16:creationId xmlns:a16="http://schemas.microsoft.com/office/drawing/2014/main" id="{AC8EC610-CBFB-4415-82B2-94F68101CF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14" name="Rectangle 13">
            <a:extLst>
              <a:ext uri="{FF2B5EF4-FFF2-40B4-BE49-F238E27FC236}">
                <a16:creationId xmlns:a16="http://schemas.microsoft.com/office/drawing/2014/main" id="{47F26634-9FA8-4679-B619-B9DFA21E0D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77232" y="0"/>
            <a:ext cx="3266767" cy="5143499"/>
          </a:xfrm>
          <a:prstGeom prst="rect">
            <a:avLst/>
          </a:prstGeom>
          <a:blipFill dpi="0" rotWithShape="1">
            <a:blip r:embed="rId5">
              <a:alphaModFix amt="60000"/>
              <a:lum bright="70000" contrast="-70000"/>
              <a:extLst>
                <a:ext uri="{BEBA8EAE-BF5A-486C-A8C5-ECC9F3942E4B}">
                  <a14:imgProps xmlns:a14="http://schemas.microsoft.com/office/drawing/2010/main">
                    <a14:imgLayer r:embed="rId6">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A5FB6ED-7A38-EECD-4BD7-9CA18BD75C59}"/>
              </a:ext>
            </a:extLst>
          </p:cNvPr>
          <p:cNvSpPr>
            <a:spLocks noGrp="1"/>
          </p:cNvSpPr>
          <p:nvPr>
            <p:ph type="title"/>
          </p:nvPr>
        </p:nvSpPr>
        <p:spPr>
          <a:xfrm>
            <a:off x="6117262" y="150235"/>
            <a:ext cx="2622977" cy="4291136"/>
          </a:xfrm>
          <a:ln>
            <a:noFill/>
          </a:ln>
        </p:spPr>
        <p:txBody>
          <a:bodyPr vert="horz" lIns="91440" tIns="45720" rIns="91440" bIns="45720" rtlCol="0" anchor="ctr">
            <a:normAutofit/>
          </a:bodyPr>
          <a:lstStyle/>
          <a:p>
            <a:pPr defTabSz="914400">
              <a:spcBef>
                <a:spcPct val="0"/>
              </a:spcBef>
            </a:pPr>
            <a:r>
              <a:rPr lang="en-US" dirty="0">
                <a:latin typeface="+mn-lt"/>
              </a:rPr>
              <a:t>The Total Number of Crimes Based on Their Types in Descending Order</a:t>
            </a:r>
          </a:p>
        </p:txBody>
      </p:sp>
      <p:pic>
        <p:nvPicPr>
          <p:cNvPr id="5" name="Picture 4" descr="Chart, bar chart&#10;&#10;Description automatically generated">
            <a:extLst>
              <a:ext uri="{FF2B5EF4-FFF2-40B4-BE49-F238E27FC236}">
                <a16:creationId xmlns:a16="http://schemas.microsoft.com/office/drawing/2014/main" id="{914E7166-F64A-13D6-54FC-0E70D773E66D}"/>
              </a:ext>
            </a:extLst>
          </p:cNvPr>
          <p:cNvPicPr>
            <a:picLocks noChangeAspect="1"/>
          </p:cNvPicPr>
          <p:nvPr/>
        </p:nvPicPr>
        <p:blipFill>
          <a:blip r:embed="rId7"/>
          <a:stretch>
            <a:fillRect/>
          </a:stretch>
        </p:blipFill>
        <p:spPr>
          <a:xfrm>
            <a:off x="106878" y="278575"/>
            <a:ext cx="5770354" cy="4864925"/>
          </a:xfrm>
          <a:prstGeom prst="rect">
            <a:avLst/>
          </a:prstGeom>
        </p:spPr>
      </p:pic>
      <p:grpSp>
        <p:nvGrpSpPr>
          <p:cNvPr id="16" name="Group 15">
            <a:extLst>
              <a:ext uri="{FF2B5EF4-FFF2-40B4-BE49-F238E27FC236}">
                <a16:creationId xmlns:a16="http://schemas.microsoft.com/office/drawing/2014/main" id="{79456847-F660-4ED4-9541-E8AB51FCAF6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551293" y="4672260"/>
            <a:ext cx="342900" cy="342900"/>
            <a:chOff x="11361456" y="6195813"/>
            <a:chExt cx="548640" cy="548640"/>
          </a:xfrm>
        </p:grpSpPr>
        <p:sp>
          <p:nvSpPr>
            <p:cNvPr id="17" name="Oval 16">
              <a:extLst>
                <a:ext uri="{FF2B5EF4-FFF2-40B4-BE49-F238E27FC236}">
                  <a16:creationId xmlns:a16="http://schemas.microsoft.com/office/drawing/2014/main" id="{CBA548B4-3D52-4409-99DD-B2A24D2015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3">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8" name="Oval 17">
              <a:extLst>
                <a:ext uri="{FF2B5EF4-FFF2-40B4-BE49-F238E27FC236}">
                  <a16:creationId xmlns:a16="http://schemas.microsoft.com/office/drawing/2014/main" id="{3AE84337-22C7-4E22-AAE5-97E3848BCE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Tree>
    <p:extLst>
      <p:ext uri="{BB962C8B-B14F-4D97-AF65-F5344CB8AC3E}">
        <p14:creationId xmlns:p14="http://schemas.microsoft.com/office/powerpoint/2010/main" val="588964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blinds(horizontal)">
                                      <p:cBhvr>
                                        <p:cTn id="1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C2470417-D0DB-4EF9-B24D-533252BDD39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551293" y="4672260"/>
            <a:ext cx="342900" cy="342900"/>
            <a:chOff x="11361456" y="6195813"/>
            <a:chExt cx="548640" cy="548640"/>
          </a:xfrm>
        </p:grpSpPr>
        <p:sp>
          <p:nvSpPr>
            <p:cNvPr id="24" name="Oval 23">
              <a:extLst>
                <a:ext uri="{FF2B5EF4-FFF2-40B4-BE49-F238E27FC236}">
                  <a16:creationId xmlns:a16="http://schemas.microsoft.com/office/drawing/2014/main" id="{5DD43A5E-96FC-4417-AAAA-6D22205AE7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3">
                <a:duotone>
                  <a:schemeClr val="accent1">
                    <a:shade val="45000"/>
                    <a:satMod val="135000"/>
                  </a:schemeClr>
                  <a:prstClr val="white"/>
                </a:duotone>
                <a:extLst>
                  <a:ext uri="{BEBA8EAE-BF5A-486C-A8C5-ECC9F3942E4B}">
                    <a14:imgProps xmlns:a14="http://schemas.microsoft.com/office/drawing/2010/main">
                      <a14:imgLayer r:embed="rId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25" name="Oval 24">
              <a:extLst>
                <a:ext uri="{FF2B5EF4-FFF2-40B4-BE49-F238E27FC236}">
                  <a16:creationId xmlns:a16="http://schemas.microsoft.com/office/drawing/2014/main" id="{AC8EC610-CBFB-4415-82B2-94F68101CF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27" name="Rectangle 26">
            <a:extLst>
              <a:ext uri="{FF2B5EF4-FFF2-40B4-BE49-F238E27FC236}">
                <a16:creationId xmlns:a16="http://schemas.microsoft.com/office/drawing/2014/main" id="{47F26634-9FA8-4679-B619-B9DFA21E0D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77232" y="0"/>
            <a:ext cx="3266767" cy="5143499"/>
          </a:xfrm>
          <a:prstGeom prst="rect">
            <a:avLst/>
          </a:prstGeom>
          <a:blipFill dpi="0" rotWithShape="1">
            <a:blip r:embed="rId5">
              <a:alphaModFix amt="60000"/>
              <a:lum bright="70000" contrast="-70000"/>
              <a:extLst>
                <a:ext uri="{BEBA8EAE-BF5A-486C-A8C5-ECC9F3942E4B}">
                  <a14:imgProps xmlns:a14="http://schemas.microsoft.com/office/drawing/2010/main">
                    <a14:imgLayer r:embed="rId6">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2F596EF-FD53-DE44-E569-971D83252431}"/>
              </a:ext>
            </a:extLst>
          </p:cNvPr>
          <p:cNvSpPr>
            <a:spLocks noGrp="1"/>
          </p:cNvSpPr>
          <p:nvPr>
            <p:ph type="title"/>
          </p:nvPr>
        </p:nvSpPr>
        <p:spPr>
          <a:xfrm>
            <a:off x="6117262" y="150236"/>
            <a:ext cx="2658026" cy="1312482"/>
          </a:xfrm>
          <a:ln>
            <a:noFill/>
          </a:ln>
        </p:spPr>
        <p:txBody>
          <a:bodyPr vert="horz" lIns="91440" tIns="45720" rIns="91440" bIns="45720" rtlCol="0" anchor="ctr">
            <a:noAutofit/>
          </a:bodyPr>
          <a:lstStyle/>
          <a:p>
            <a:pPr defTabSz="914400">
              <a:spcBef>
                <a:spcPct val="0"/>
              </a:spcBef>
            </a:pPr>
            <a:r>
              <a:rPr lang="en-US" sz="2000" dirty="0"/>
              <a:t>The Highest Number of Crimes Reported Based on Districts</a:t>
            </a:r>
          </a:p>
        </p:txBody>
      </p:sp>
      <p:pic>
        <p:nvPicPr>
          <p:cNvPr id="5" name="Picture 4" descr="Chart, bar chart&#10;&#10;Description automatically generated">
            <a:extLst>
              <a:ext uri="{FF2B5EF4-FFF2-40B4-BE49-F238E27FC236}">
                <a16:creationId xmlns:a16="http://schemas.microsoft.com/office/drawing/2014/main" id="{AC50CD0C-D105-17A6-DF18-87CB74866354}"/>
              </a:ext>
            </a:extLst>
          </p:cNvPr>
          <p:cNvPicPr>
            <a:picLocks noChangeAspect="1"/>
          </p:cNvPicPr>
          <p:nvPr/>
        </p:nvPicPr>
        <p:blipFill>
          <a:blip r:embed="rId7"/>
          <a:stretch>
            <a:fillRect/>
          </a:stretch>
        </p:blipFill>
        <p:spPr>
          <a:xfrm>
            <a:off x="142504" y="282720"/>
            <a:ext cx="5484922" cy="4860780"/>
          </a:xfrm>
          <a:prstGeom prst="rect">
            <a:avLst/>
          </a:prstGeom>
        </p:spPr>
      </p:pic>
      <p:sp>
        <p:nvSpPr>
          <p:cNvPr id="3" name="Text Placeholder 2">
            <a:extLst>
              <a:ext uri="{FF2B5EF4-FFF2-40B4-BE49-F238E27FC236}">
                <a16:creationId xmlns:a16="http://schemas.microsoft.com/office/drawing/2014/main" id="{BF299D74-DC1B-BB6D-5648-CE70C4FF155D}"/>
              </a:ext>
            </a:extLst>
          </p:cNvPr>
          <p:cNvSpPr>
            <a:spLocks noGrp="1"/>
          </p:cNvSpPr>
          <p:nvPr>
            <p:ph type="body" idx="1"/>
          </p:nvPr>
        </p:nvSpPr>
        <p:spPr>
          <a:xfrm>
            <a:off x="6117263" y="1591056"/>
            <a:ext cx="2658025" cy="3038094"/>
          </a:xfrm>
        </p:spPr>
        <p:txBody>
          <a:bodyPr vert="horz" lIns="91440" tIns="45720" rIns="91440" bIns="45720" rtlCol="0">
            <a:normAutofit fontScale="77500" lnSpcReduction="20000"/>
          </a:bodyPr>
          <a:lstStyle/>
          <a:p>
            <a:pPr>
              <a:lnSpc>
                <a:spcPct val="150000"/>
              </a:lnSpc>
            </a:pPr>
            <a:r>
              <a:rPr lang="en-US" dirty="0"/>
              <a:t>A1 - Boston Downtown</a:t>
            </a:r>
          </a:p>
          <a:p>
            <a:pPr>
              <a:lnSpc>
                <a:spcPct val="150000"/>
              </a:lnSpc>
            </a:pPr>
            <a:r>
              <a:rPr lang="en-US" dirty="0"/>
              <a:t>A7 - East Boston</a:t>
            </a:r>
          </a:p>
          <a:p>
            <a:pPr>
              <a:lnSpc>
                <a:spcPct val="150000"/>
              </a:lnSpc>
            </a:pPr>
            <a:r>
              <a:rPr lang="en-US" dirty="0"/>
              <a:t>A15 - Charlestown</a:t>
            </a:r>
          </a:p>
          <a:p>
            <a:pPr>
              <a:lnSpc>
                <a:spcPct val="150000"/>
              </a:lnSpc>
            </a:pPr>
            <a:r>
              <a:rPr lang="en-US" dirty="0"/>
              <a:t>B2 - Roxbury</a:t>
            </a:r>
          </a:p>
          <a:p>
            <a:pPr>
              <a:lnSpc>
                <a:spcPct val="150000"/>
              </a:lnSpc>
            </a:pPr>
            <a:r>
              <a:rPr lang="en-US" dirty="0"/>
              <a:t>B3 - Mattapan</a:t>
            </a:r>
          </a:p>
          <a:p>
            <a:pPr>
              <a:lnSpc>
                <a:spcPct val="150000"/>
              </a:lnSpc>
            </a:pPr>
            <a:r>
              <a:rPr lang="en-US" dirty="0"/>
              <a:t>C6 - South Boston</a:t>
            </a:r>
          </a:p>
          <a:p>
            <a:pPr>
              <a:lnSpc>
                <a:spcPct val="150000"/>
              </a:lnSpc>
            </a:pPr>
            <a:r>
              <a:rPr lang="en-US" dirty="0"/>
              <a:t>C11 - Dorchester</a:t>
            </a:r>
          </a:p>
          <a:p>
            <a:pPr>
              <a:lnSpc>
                <a:spcPct val="150000"/>
              </a:lnSpc>
            </a:pPr>
            <a:r>
              <a:rPr lang="en-US" dirty="0"/>
              <a:t>D4 - South End</a:t>
            </a:r>
          </a:p>
          <a:p>
            <a:pPr>
              <a:lnSpc>
                <a:spcPct val="150000"/>
              </a:lnSpc>
            </a:pPr>
            <a:r>
              <a:rPr lang="en-US" dirty="0"/>
              <a:t>D14 - Brighton</a:t>
            </a:r>
          </a:p>
          <a:p>
            <a:pPr>
              <a:lnSpc>
                <a:spcPct val="150000"/>
              </a:lnSpc>
            </a:pPr>
            <a:r>
              <a:rPr lang="en-US" dirty="0"/>
              <a:t>E5 - West Roxbury</a:t>
            </a:r>
          </a:p>
          <a:p>
            <a:pPr>
              <a:lnSpc>
                <a:spcPct val="150000"/>
              </a:lnSpc>
            </a:pPr>
            <a:r>
              <a:rPr lang="en-US" dirty="0"/>
              <a:t>E13 - Jamaica Plain</a:t>
            </a:r>
          </a:p>
          <a:p>
            <a:pPr>
              <a:lnSpc>
                <a:spcPct val="150000"/>
              </a:lnSpc>
            </a:pPr>
            <a:r>
              <a:rPr lang="en-US" dirty="0"/>
              <a:t>E18 - Hyde Park</a:t>
            </a:r>
          </a:p>
          <a:p>
            <a:pPr indent="-182880" defTabSz="914400">
              <a:buSzPct val="85000"/>
              <a:buFont typeface="Wingdings" pitchFamily="2" charset="2"/>
              <a:buChar char="§"/>
            </a:pPr>
            <a:endParaRPr lang="en-US" sz="1200" dirty="0"/>
          </a:p>
        </p:txBody>
      </p:sp>
      <p:grpSp>
        <p:nvGrpSpPr>
          <p:cNvPr id="29" name="Group 28">
            <a:extLst>
              <a:ext uri="{FF2B5EF4-FFF2-40B4-BE49-F238E27FC236}">
                <a16:creationId xmlns:a16="http://schemas.microsoft.com/office/drawing/2014/main" id="{79456847-F660-4ED4-9541-E8AB51FCAF6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551293" y="4672260"/>
            <a:ext cx="342900" cy="342900"/>
            <a:chOff x="11361456" y="6195813"/>
            <a:chExt cx="548640" cy="548640"/>
          </a:xfrm>
        </p:grpSpPr>
        <p:sp>
          <p:nvSpPr>
            <p:cNvPr id="30" name="Oval 29">
              <a:extLst>
                <a:ext uri="{FF2B5EF4-FFF2-40B4-BE49-F238E27FC236}">
                  <a16:creationId xmlns:a16="http://schemas.microsoft.com/office/drawing/2014/main" id="{CBA548B4-3D52-4409-99DD-B2A24D2015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3">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31" name="Oval 30">
              <a:extLst>
                <a:ext uri="{FF2B5EF4-FFF2-40B4-BE49-F238E27FC236}">
                  <a16:creationId xmlns:a16="http://schemas.microsoft.com/office/drawing/2014/main" id="{3AE84337-22C7-4E22-AAE5-97E3848BCE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Tree>
    <p:extLst>
      <p:ext uri="{BB962C8B-B14F-4D97-AF65-F5344CB8AC3E}">
        <p14:creationId xmlns:p14="http://schemas.microsoft.com/office/powerpoint/2010/main" val="1817085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9" presetClass="entr" presetSubtype="0"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dissolve">
                                      <p:cBhvr>
                                        <p:cTn id="13" dur="500"/>
                                        <p:tgtEl>
                                          <p:spTgt spid="2"/>
                                        </p:tgtEl>
                                      </p:cBhvr>
                                    </p:animEffect>
                                  </p:childTnLst>
                                </p:cTn>
                              </p:par>
                            </p:childTnLst>
                          </p:cTn>
                        </p:par>
                        <p:par>
                          <p:cTn id="14" fill="hold">
                            <p:stCondLst>
                              <p:cond delay="500"/>
                            </p:stCondLst>
                            <p:childTnLst>
                              <p:par>
                                <p:cTn id="15" presetID="3" presetClass="entr" presetSubtype="10" fill="hold" grpId="0" nodeType="after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Effect transition="in" filter="blinds(horizontal)">
                                      <p:cBhvr>
                                        <p:cTn id="17" dur="500"/>
                                        <p:tgtEl>
                                          <p:spTgt spid="3">
                                            <p:txEl>
                                              <p:pRg st="0" end="0"/>
                                            </p:txEl>
                                          </p:spTgt>
                                        </p:tgtEl>
                                      </p:cBhvr>
                                    </p:animEffect>
                                  </p:childTnLst>
                                </p:cTn>
                              </p:par>
                            </p:childTnLst>
                          </p:cTn>
                        </p:par>
                        <p:par>
                          <p:cTn id="18" fill="hold">
                            <p:stCondLst>
                              <p:cond delay="1000"/>
                            </p:stCondLst>
                            <p:childTnLst>
                              <p:par>
                                <p:cTn id="19" presetID="3" presetClass="entr" presetSubtype="10" fill="hold" grpId="0" nodeType="afterEffect">
                                  <p:stCondLst>
                                    <p:cond delay="0"/>
                                  </p:stCondLst>
                                  <p:childTnLst>
                                    <p:set>
                                      <p:cBhvr>
                                        <p:cTn id="20" dur="1" fill="hold">
                                          <p:stCondLst>
                                            <p:cond delay="0"/>
                                          </p:stCondLst>
                                        </p:cTn>
                                        <p:tgtEl>
                                          <p:spTgt spid="3">
                                            <p:txEl>
                                              <p:pRg st="1" end="1"/>
                                            </p:txEl>
                                          </p:spTgt>
                                        </p:tgtEl>
                                        <p:attrNameLst>
                                          <p:attrName>style.visibility</p:attrName>
                                        </p:attrNameLst>
                                      </p:cBhvr>
                                      <p:to>
                                        <p:strVal val="visible"/>
                                      </p:to>
                                    </p:set>
                                    <p:animEffect transition="in" filter="blinds(horizontal)">
                                      <p:cBhvr>
                                        <p:cTn id="21" dur="500"/>
                                        <p:tgtEl>
                                          <p:spTgt spid="3">
                                            <p:txEl>
                                              <p:pRg st="1" end="1"/>
                                            </p:txEl>
                                          </p:spTgt>
                                        </p:tgtEl>
                                      </p:cBhvr>
                                    </p:animEffect>
                                  </p:childTnLst>
                                </p:cTn>
                              </p:par>
                            </p:childTnLst>
                          </p:cTn>
                        </p:par>
                        <p:par>
                          <p:cTn id="22" fill="hold">
                            <p:stCondLst>
                              <p:cond delay="1500"/>
                            </p:stCondLst>
                            <p:childTnLst>
                              <p:par>
                                <p:cTn id="23" presetID="3" presetClass="entr" presetSubtype="10" fill="hold" grpId="0" nodeType="after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Effect transition="in" filter="blinds(horizontal)">
                                      <p:cBhvr>
                                        <p:cTn id="25" dur="500"/>
                                        <p:tgtEl>
                                          <p:spTgt spid="3">
                                            <p:txEl>
                                              <p:pRg st="2" end="2"/>
                                            </p:txEl>
                                          </p:spTgt>
                                        </p:tgtEl>
                                      </p:cBhvr>
                                    </p:animEffect>
                                  </p:childTnLst>
                                </p:cTn>
                              </p:par>
                            </p:childTnLst>
                          </p:cTn>
                        </p:par>
                        <p:par>
                          <p:cTn id="26" fill="hold">
                            <p:stCondLst>
                              <p:cond delay="2000"/>
                            </p:stCondLst>
                            <p:childTnLst>
                              <p:par>
                                <p:cTn id="27" presetID="3" presetClass="entr" presetSubtype="10" fill="hold" grpId="0" nodeType="after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animEffect transition="in" filter="blinds(horizontal)">
                                      <p:cBhvr>
                                        <p:cTn id="29" dur="500"/>
                                        <p:tgtEl>
                                          <p:spTgt spid="3">
                                            <p:txEl>
                                              <p:pRg st="3" end="3"/>
                                            </p:txEl>
                                          </p:spTgt>
                                        </p:tgtEl>
                                      </p:cBhvr>
                                    </p:animEffect>
                                  </p:childTnLst>
                                </p:cTn>
                              </p:par>
                            </p:childTnLst>
                          </p:cTn>
                        </p:par>
                        <p:par>
                          <p:cTn id="30" fill="hold">
                            <p:stCondLst>
                              <p:cond delay="2500"/>
                            </p:stCondLst>
                            <p:childTnLst>
                              <p:par>
                                <p:cTn id="31" presetID="3" presetClass="entr" presetSubtype="10" fill="hold" grpId="0" nodeType="afterEffect">
                                  <p:stCondLst>
                                    <p:cond delay="0"/>
                                  </p:stCondLst>
                                  <p:childTnLst>
                                    <p:set>
                                      <p:cBhvr>
                                        <p:cTn id="32" dur="1" fill="hold">
                                          <p:stCondLst>
                                            <p:cond delay="0"/>
                                          </p:stCondLst>
                                        </p:cTn>
                                        <p:tgtEl>
                                          <p:spTgt spid="3">
                                            <p:txEl>
                                              <p:pRg st="4" end="4"/>
                                            </p:txEl>
                                          </p:spTgt>
                                        </p:tgtEl>
                                        <p:attrNameLst>
                                          <p:attrName>style.visibility</p:attrName>
                                        </p:attrNameLst>
                                      </p:cBhvr>
                                      <p:to>
                                        <p:strVal val="visible"/>
                                      </p:to>
                                    </p:set>
                                    <p:animEffect transition="in" filter="blinds(horizontal)">
                                      <p:cBhvr>
                                        <p:cTn id="33" dur="500"/>
                                        <p:tgtEl>
                                          <p:spTgt spid="3">
                                            <p:txEl>
                                              <p:pRg st="4" end="4"/>
                                            </p:txEl>
                                          </p:spTgt>
                                        </p:tgtEl>
                                      </p:cBhvr>
                                    </p:animEffect>
                                  </p:childTnLst>
                                </p:cTn>
                              </p:par>
                            </p:childTnLst>
                          </p:cTn>
                        </p:par>
                        <p:par>
                          <p:cTn id="34" fill="hold">
                            <p:stCondLst>
                              <p:cond delay="3000"/>
                            </p:stCondLst>
                            <p:childTnLst>
                              <p:par>
                                <p:cTn id="35" presetID="3" presetClass="entr" presetSubtype="10" fill="hold" grpId="0" nodeType="after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Effect transition="in" filter="blinds(horizontal)">
                                      <p:cBhvr>
                                        <p:cTn id="37" dur="500"/>
                                        <p:tgtEl>
                                          <p:spTgt spid="3">
                                            <p:txEl>
                                              <p:pRg st="5" end="5"/>
                                            </p:txEl>
                                          </p:spTgt>
                                        </p:tgtEl>
                                      </p:cBhvr>
                                    </p:animEffect>
                                  </p:childTnLst>
                                </p:cTn>
                              </p:par>
                            </p:childTnLst>
                          </p:cTn>
                        </p:par>
                        <p:par>
                          <p:cTn id="38" fill="hold">
                            <p:stCondLst>
                              <p:cond delay="3500"/>
                            </p:stCondLst>
                            <p:childTnLst>
                              <p:par>
                                <p:cTn id="39" presetID="3" presetClass="entr" presetSubtype="10" fill="hold" grpId="0" nodeType="afterEffect">
                                  <p:stCondLst>
                                    <p:cond delay="0"/>
                                  </p:stCondLst>
                                  <p:childTnLst>
                                    <p:set>
                                      <p:cBhvr>
                                        <p:cTn id="40" dur="1" fill="hold">
                                          <p:stCondLst>
                                            <p:cond delay="0"/>
                                          </p:stCondLst>
                                        </p:cTn>
                                        <p:tgtEl>
                                          <p:spTgt spid="3">
                                            <p:txEl>
                                              <p:pRg st="6" end="6"/>
                                            </p:txEl>
                                          </p:spTgt>
                                        </p:tgtEl>
                                        <p:attrNameLst>
                                          <p:attrName>style.visibility</p:attrName>
                                        </p:attrNameLst>
                                      </p:cBhvr>
                                      <p:to>
                                        <p:strVal val="visible"/>
                                      </p:to>
                                    </p:set>
                                    <p:animEffect transition="in" filter="blinds(horizontal)">
                                      <p:cBhvr>
                                        <p:cTn id="41" dur="500"/>
                                        <p:tgtEl>
                                          <p:spTgt spid="3">
                                            <p:txEl>
                                              <p:pRg st="6" end="6"/>
                                            </p:txEl>
                                          </p:spTgt>
                                        </p:tgtEl>
                                      </p:cBhvr>
                                    </p:animEffect>
                                  </p:childTnLst>
                                </p:cTn>
                              </p:par>
                            </p:childTnLst>
                          </p:cTn>
                        </p:par>
                        <p:par>
                          <p:cTn id="42" fill="hold">
                            <p:stCondLst>
                              <p:cond delay="4000"/>
                            </p:stCondLst>
                            <p:childTnLst>
                              <p:par>
                                <p:cTn id="43" presetID="3" presetClass="entr" presetSubtype="10" fill="hold" grpId="0" nodeType="afterEffect">
                                  <p:stCondLst>
                                    <p:cond delay="0"/>
                                  </p:stCondLst>
                                  <p:childTnLst>
                                    <p:set>
                                      <p:cBhvr>
                                        <p:cTn id="44" dur="1" fill="hold">
                                          <p:stCondLst>
                                            <p:cond delay="0"/>
                                          </p:stCondLst>
                                        </p:cTn>
                                        <p:tgtEl>
                                          <p:spTgt spid="3">
                                            <p:txEl>
                                              <p:pRg st="7" end="7"/>
                                            </p:txEl>
                                          </p:spTgt>
                                        </p:tgtEl>
                                        <p:attrNameLst>
                                          <p:attrName>style.visibility</p:attrName>
                                        </p:attrNameLst>
                                      </p:cBhvr>
                                      <p:to>
                                        <p:strVal val="visible"/>
                                      </p:to>
                                    </p:set>
                                    <p:animEffect transition="in" filter="blinds(horizontal)">
                                      <p:cBhvr>
                                        <p:cTn id="45" dur="500"/>
                                        <p:tgtEl>
                                          <p:spTgt spid="3">
                                            <p:txEl>
                                              <p:pRg st="7" end="7"/>
                                            </p:txEl>
                                          </p:spTgt>
                                        </p:tgtEl>
                                      </p:cBhvr>
                                    </p:animEffect>
                                  </p:childTnLst>
                                </p:cTn>
                              </p:par>
                            </p:childTnLst>
                          </p:cTn>
                        </p:par>
                        <p:par>
                          <p:cTn id="46" fill="hold">
                            <p:stCondLst>
                              <p:cond delay="4500"/>
                            </p:stCondLst>
                            <p:childTnLst>
                              <p:par>
                                <p:cTn id="47" presetID="3" presetClass="entr" presetSubtype="10" fill="hold" grpId="0" nodeType="afterEffect">
                                  <p:stCondLst>
                                    <p:cond delay="0"/>
                                  </p:stCondLst>
                                  <p:childTnLst>
                                    <p:set>
                                      <p:cBhvr>
                                        <p:cTn id="48" dur="1" fill="hold">
                                          <p:stCondLst>
                                            <p:cond delay="0"/>
                                          </p:stCondLst>
                                        </p:cTn>
                                        <p:tgtEl>
                                          <p:spTgt spid="3">
                                            <p:txEl>
                                              <p:pRg st="8" end="8"/>
                                            </p:txEl>
                                          </p:spTgt>
                                        </p:tgtEl>
                                        <p:attrNameLst>
                                          <p:attrName>style.visibility</p:attrName>
                                        </p:attrNameLst>
                                      </p:cBhvr>
                                      <p:to>
                                        <p:strVal val="visible"/>
                                      </p:to>
                                    </p:set>
                                    <p:animEffect transition="in" filter="blinds(horizontal)">
                                      <p:cBhvr>
                                        <p:cTn id="49" dur="500"/>
                                        <p:tgtEl>
                                          <p:spTgt spid="3">
                                            <p:txEl>
                                              <p:pRg st="8" end="8"/>
                                            </p:txEl>
                                          </p:spTgt>
                                        </p:tgtEl>
                                      </p:cBhvr>
                                    </p:animEffect>
                                  </p:childTnLst>
                                </p:cTn>
                              </p:par>
                            </p:childTnLst>
                          </p:cTn>
                        </p:par>
                        <p:par>
                          <p:cTn id="50" fill="hold">
                            <p:stCondLst>
                              <p:cond delay="5000"/>
                            </p:stCondLst>
                            <p:childTnLst>
                              <p:par>
                                <p:cTn id="51" presetID="3" presetClass="entr" presetSubtype="10" fill="hold" grpId="0" nodeType="afterEffect">
                                  <p:stCondLst>
                                    <p:cond delay="0"/>
                                  </p:stCondLst>
                                  <p:childTnLst>
                                    <p:set>
                                      <p:cBhvr>
                                        <p:cTn id="52" dur="1" fill="hold">
                                          <p:stCondLst>
                                            <p:cond delay="0"/>
                                          </p:stCondLst>
                                        </p:cTn>
                                        <p:tgtEl>
                                          <p:spTgt spid="3">
                                            <p:txEl>
                                              <p:pRg st="9" end="9"/>
                                            </p:txEl>
                                          </p:spTgt>
                                        </p:tgtEl>
                                        <p:attrNameLst>
                                          <p:attrName>style.visibility</p:attrName>
                                        </p:attrNameLst>
                                      </p:cBhvr>
                                      <p:to>
                                        <p:strVal val="visible"/>
                                      </p:to>
                                    </p:set>
                                    <p:animEffect transition="in" filter="blinds(horizontal)">
                                      <p:cBhvr>
                                        <p:cTn id="53" dur="500"/>
                                        <p:tgtEl>
                                          <p:spTgt spid="3">
                                            <p:txEl>
                                              <p:pRg st="9" end="9"/>
                                            </p:txEl>
                                          </p:spTgt>
                                        </p:tgtEl>
                                      </p:cBhvr>
                                    </p:animEffect>
                                  </p:childTnLst>
                                </p:cTn>
                              </p:par>
                            </p:childTnLst>
                          </p:cTn>
                        </p:par>
                        <p:par>
                          <p:cTn id="54" fill="hold">
                            <p:stCondLst>
                              <p:cond delay="5500"/>
                            </p:stCondLst>
                            <p:childTnLst>
                              <p:par>
                                <p:cTn id="55" presetID="3" presetClass="entr" presetSubtype="10" fill="hold" grpId="0" nodeType="afterEffect">
                                  <p:stCondLst>
                                    <p:cond delay="0"/>
                                  </p:stCondLst>
                                  <p:childTnLst>
                                    <p:set>
                                      <p:cBhvr>
                                        <p:cTn id="56" dur="1" fill="hold">
                                          <p:stCondLst>
                                            <p:cond delay="0"/>
                                          </p:stCondLst>
                                        </p:cTn>
                                        <p:tgtEl>
                                          <p:spTgt spid="3">
                                            <p:txEl>
                                              <p:pRg st="10" end="10"/>
                                            </p:txEl>
                                          </p:spTgt>
                                        </p:tgtEl>
                                        <p:attrNameLst>
                                          <p:attrName>style.visibility</p:attrName>
                                        </p:attrNameLst>
                                      </p:cBhvr>
                                      <p:to>
                                        <p:strVal val="visible"/>
                                      </p:to>
                                    </p:set>
                                    <p:animEffect transition="in" filter="blinds(horizontal)">
                                      <p:cBhvr>
                                        <p:cTn id="57" dur="500"/>
                                        <p:tgtEl>
                                          <p:spTgt spid="3">
                                            <p:txEl>
                                              <p:pRg st="10" end="10"/>
                                            </p:txEl>
                                          </p:spTgt>
                                        </p:tgtEl>
                                      </p:cBhvr>
                                    </p:animEffect>
                                  </p:childTnLst>
                                </p:cTn>
                              </p:par>
                            </p:childTnLst>
                          </p:cTn>
                        </p:par>
                        <p:par>
                          <p:cTn id="58" fill="hold">
                            <p:stCondLst>
                              <p:cond delay="6000"/>
                            </p:stCondLst>
                            <p:childTnLst>
                              <p:par>
                                <p:cTn id="59" presetID="3" presetClass="entr" presetSubtype="10" fill="hold" grpId="0" nodeType="afterEffect">
                                  <p:stCondLst>
                                    <p:cond delay="0"/>
                                  </p:stCondLst>
                                  <p:childTnLst>
                                    <p:set>
                                      <p:cBhvr>
                                        <p:cTn id="60" dur="1" fill="hold">
                                          <p:stCondLst>
                                            <p:cond delay="0"/>
                                          </p:stCondLst>
                                        </p:cTn>
                                        <p:tgtEl>
                                          <p:spTgt spid="3">
                                            <p:txEl>
                                              <p:pRg st="11" end="11"/>
                                            </p:txEl>
                                          </p:spTgt>
                                        </p:tgtEl>
                                        <p:attrNameLst>
                                          <p:attrName>style.visibility</p:attrName>
                                        </p:attrNameLst>
                                      </p:cBhvr>
                                      <p:to>
                                        <p:strVal val="visible"/>
                                      </p:to>
                                    </p:set>
                                    <p:animEffect transition="in" filter="blinds(horizontal)">
                                      <p:cBhvr>
                                        <p:cTn id="61"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C2470417-D0DB-4EF9-B24D-533252BDD39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551293" y="4672260"/>
            <a:ext cx="342900" cy="342900"/>
            <a:chOff x="11361456" y="6195813"/>
            <a:chExt cx="548640" cy="548640"/>
          </a:xfrm>
        </p:grpSpPr>
        <p:sp>
          <p:nvSpPr>
            <p:cNvPr id="11" name="Oval 10">
              <a:extLst>
                <a:ext uri="{FF2B5EF4-FFF2-40B4-BE49-F238E27FC236}">
                  <a16:creationId xmlns:a16="http://schemas.microsoft.com/office/drawing/2014/main" id="{5DD43A5E-96FC-4417-AAAA-6D22205AE7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3">
                <a:duotone>
                  <a:schemeClr val="accent1">
                    <a:shade val="45000"/>
                    <a:satMod val="135000"/>
                  </a:schemeClr>
                  <a:prstClr val="white"/>
                </a:duotone>
                <a:extLst>
                  <a:ext uri="{BEBA8EAE-BF5A-486C-A8C5-ECC9F3942E4B}">
                    <a14:imgProps xmlns:a14="http://schemas.microsoft.com/office/drawing/2010/main">
                      <a14:imgLayer r:embed="rId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2" name="Oval 11">
              <a:extLst>
                <a:ext uri="{FF2B5EF4-FFF2-40B4-BE49-F238E27FC236}">
                  <a16:creationId xmlns:a16="http://schemas.microsoft.com/office/drawing/2014/main" id="{AC8EC610-CBFB-4415-82B2-94F68101CF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14" name="Rectangle 13">
            <a:extLst>
              <a:ext uri="{FF2B5EF4-FFF2-40B4-BE49-F238E27FC236}">
                <a16:creationId xmlns:a16="http://schemas.microsoft.com/office/drawing/2014/main" id="{47F26634-9FA8-4679-B619-B9DFA21E0D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77232" y="0"/>
            <a:ext cx="3266767" cy="5143499"/>
          </a:xfrm>
          <a:prstGeom prst="rect">
            <a:avLst/>
          </a:prstGeom>
          <a:blipFill dpi="0" rotWithShape="1">
            <a:blip r:embed="rId5">
              <a:alphaModFix amt="60000"/>
              <a:lum bright="70000" contrast="-70000"/>
              <a:extLst>
                <a:ext uri="{BEBA8EAE-BF5A-486C-A8C5-ECC9F3942E4B}">
                  <a14:imgProps xmlns:a14="http://schemas.microsoft.com/office/drawing/2010/main">
                    <a14:imgLayer r:embed="rId6">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9D1DB0E-B231-6E9A-BE85-5D434A368F44}"/>
              </a:ext>
            </a:extLst>
          </p:cNvPr>
          <p:cNvSpPr>
            <a:spLocks noGrp="1"/>
          </p:cNvSpPr>
          <p:nvPr>
            <p:ph type="title"/>
          </p:nvPr>
        </p:nvSpPr>
        <p:spPr>
          <a:xfrm>
            <a:off x="6117262" y="363474"/>
            <a:ext cx="2658026" cy="1207008"/>
          </a:xfrm>
          <a:ln>
            <a:noFill/>
          </a:ln>
        </p:spPr>
        <p:txBody>
          <a:bodyPr vert="horz" lIns="91440" tIns="45720" rIns="91440" bIns="45720" rtlCol="0" anchor="ctr">
            <a:normAutofit/>
          </a:bodyPr>
          <a:lstStyle/>
          <a:p>
            <a:pPr defTabSz="914400">
              <a:spcBef>
                <a:spcPct val="0"/>
              </a:spcBef>
            </a:pPr>
            <a:r>
              <a:rPr lang="en-US" dirty="0"/>
              <a:t>Offenses by District- 1 </a:t>
            </a:r>
          </a:p>
        </p:txBody>
      </p:sp>
      <p:pic>
        <p:nvPicPr>
          <p:cNvPr id="5" name="Picture 4" descr="Chart, bar chart&#10;&#10;Description automatically generated">
            <a:extLst>
              <a:ext uri="{FF2B5EF4-FFF2-40B4-BE49-F238E27FC236}">
                <a16:creationId xmlns:a16="http://schemas.microsoft.com/office/drawing/2014/main" id="{2ED52469-3E9F-A980-0442-5F4915D4F1EC}"/>
              </a:ext>
            </a:extLst>
          </p:cNvPr>
          <p:cNvPicPr>
            <a:picLocks noChangeAspect="1"/>
          </p:cNvPicPr>
          <p:nvPr/>
        </p:nvPicPr>
        <p:blipFill>
          <a:blip r:embed="rId7"/>
          <a:stretch>
            <a:fillRect/>
          </a:stretch>
        </p:blipFill>
        <p:spPr>
          <a:xfrm>
            <a:off x="112257" y="363474"/>
            <a:ext cx="5618726" cy="4780025"/>
          </a:xfrm>
          <a:prstGeom prst="rect">
            <a:avLst/>
          </a:prstGeom>
        </p:spPr>
      </p:pic>
      <p:sp>
        <p:nvSpPr>
          <p:cNvPr id="3" name="Text Placeholder 2">
            <a:extLst>
              <a:ext uri="{FF2B5EF4-FFF2-40B4-BE49-F238E27FC236}">
                <a16:creationId xmlns:a16="http://schemas.microsoft.com/office/drawing/2014/main" id="{294E0C02-4087-45D0-AF98-F3523C6426BC}"/>
              </a:ext>
            </a:extLst>
          </p:cNvPr>
          <p:cNvSpPr>
            <a:spLocks noGrp="1"/>
          </p:cNvSpPr>
          <p:nvPr>
            <p:ph type="body" idx="1"/>
          </p:nvPr>
        </p:nvSpPr>
        <p:spPr>
          <a:xfrm>
            <a:off x="6117263" y="1591056"/>
            <a:ext cx="2658025" cy="3038094"/>
          </a:xfrm>
        </p:spPr>
        <p:txBody>
          <a:bodyPr vert="horz" lIns="91440" tIns="45720" rIns="91440" bIns="45720" rtlCol="0">
            <a:normAutofit fontScale="92500" lnSpcReduction="10000"/>
          </a:bodyPr>
          <a:lstStyle/>
          <a:p>
            <a:pPr>
              <a:lnSpc>
                <a:spcPct val="150000"/>
              </a:lnSpc>
            </a:pPr>
            <a:r>
              <a:rPr lang="en-US" sz="1200" dirty="0"/>
              <a:t>A1 - Boston Downtown</a:t>
            </a:r>
          </a:p>
          <a:p>
            <a:pPr>
              <a:lnSpc>
                <a:spcPct val="150000"/>
              </a:lnSpc>
            </a:pPr>
            <a:r>
              <a:rPr lang="en-US" sz="1200" dirty="0"/>
              <a:t>A7 - East Boston</a:t>
            </a:r>
          </a:p>
          <a:p>
            <a:pPr>
              <a:lnSpc>
                <a:spcPct val="150000"/>
              </a:lnSpc>
            </a:pPr>
            <a:r>
              <a:rPr lang="en-US" sz="1200" dirty="0"/>
              <a:t>A15 - Charlestown</a:t>
            </a:r>
          </a:p>
          <a:p>
            <a:pPr>
              <a:lnSpc>
                <a:spcPct val="150000"/>
              </a:lnSpc>
            </a:pPr>
            <a:r>
              <a:rPr lang="en-US" sz="1200" dirty="0"/>
              <a:t>B2 - Roxbury</a:t>
            </a:r>
          </a:p>
          <a:p>
            <a:pPr>
              <a:lnSpc>
                <a:spcPct val="150000"/>
              </a:lnSpc>
            </a:pPr>
            <a:r>
              <a:rPr lang="en-US" sz="1200" dirty="0"/>
              <a:t>B3 - Mattapan</a:t>
            </a:r>
          </a:p>
          <a:p>
            <a:pPr>
              <a:lnSpc>
                <a:spcPct val="150000"/>
              </a:lnSpc>
            </a:pPr>
            <a:r>
              <a:rPr lang="en-US" sz="1200" dirty="0"/>
              <a:t>C6 - South Boston</a:t>
            </a:r>
          </a:p>
          <a:p>
            <a:pPr>
              <a:lnSpc>
                <a:spcPct val="150000"/>
              </a:lnSpc>
            </a:pPr>
            <a:r>
              <a:rPr lang="en-US" sz="1200" dirty="0"/>
              <a:t>C11 - Dorchester</a:t>
            </a:r>
          </a:p>
          <a:p>
            <a:pPr>
              <a:lnSpc>
                <a:spcPct val="150000"/>
              </a:lnSpc>
            </a:pPr>
            <a:r>
              <a:rPr lang="en-US" sz="1200" dirty="0"/>
              <a:t>D4 - South End</a:t>
            </a:r>
          </a:p>
          <a:p>
            <a:pPr>
              <a:lnSpc>
                <a:spcPct val="150000"/>
              </a:lnSpc>
            </a:pPr>
            <a:r>
              <a:rPr lang="en-US" sz="1200" dirty="0"/>
              <a:t>D14 - Brighton</a:t>
            </a:r>
          </a:p>
          <a:p>
            <a:pPr>
              <a:lnSpc>
                <a:spcPct val="150000"/>
              </a:lnSpc>
            </a:pPr>
            <a:r>
              <a:rPr lang="en-US" sz="1200" dirty="0"/>
              <a:t>E5 - West Roxbury</a:t>
            </a:r>
          </a:p>
          <a:p>
            <a:pPr>
              <a:lnSpc>
                <a:spcPct val="150000"/>
              </a:lnSpc>
            </a:pPr>
            <a:r>
              <a:rPr lang="en-US" sz="1200" dirty="0"/>
              <a:t>E13 - Jamaica Plain</a:t>
            </a:r>
          </a:p>
          <a:p>
            <a:pPr>
              <a:lnSpc>
                <a:spcPct val="150000"/>
              </a:lnSpc>
            </a:pPr>
            <a:r>
              <a:rPr lang="en-US" sz="1200" dirty="0"/>
              <a:t>E18 - Hyde Park</a:t>
            </a:r>
          </a:p>
          <a:p>
            <a:pPr indent="-182880" defTabSz="914400">
              <a:buSzPct val="85000"/>
              <a:buFont typeface="Wingdings" pitchFamily="2" charset="2"/>
              <a:buChar char="§"/>
            </a:pPr>
            <a:endParaRPr lang="en-US" sz="1200" dirty="0"/>
          </a:p>
        </p:txBody>
      </p:sp>
      <p:grpSp>
        <p:nvGrpSpPr>
          <p:cNvPr id="16" name="Group 15">
            <a:extLst>
              <a:ext uri="{FF2B5EF4-FFF2-40B4-BE49-F238E27FC236}">
                <a16:creationId xmlns:a16="http://schemas.microsoft.com/office/drawing/2014/main" id="{79456847-F660-4ED4-9541-E8AB51FCAF6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551293" y="4672260"/>
            <a:ext cx="342900" cy="342900"/>
            <a:chOff x="11361456" y="6195813"/>
            <a:chExt cx="548640" cy="548640"/>
          </a:xfrm>
        </p:grpSpPr>
        <p:sp>
          <p:nvSpPr>
            <p:cNvPr id="17" name="Oval 16">
              <a:extLst>
                <a:ext uri="{FF2B5EF4-FFF2-40B4-BE49-F238E27FC236}">
                  <a16:creationId xmlns:a16="http://schemas.microsoft.com/office/drawing/2014/main" id="{CBA548B4-3D52-4409-99DD-B2A24D2015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3">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8" name="Oval 17">
              <a:extLst>
                <a:ext uri="{FF2B5EF4-FFF2-40B4-BE49-F238E27FC236}">
                  <a16:creationId xmlns:a16="http://schemas.microsoft.com/office/drawing/2014/main" id="{3AE84337-22C7-4E22-AAE5-97E3848BCE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Tree>
    <p:extLst>
      <p:ext uri="{BB962C8B-B14F-4D97-AF65-F5344CB8AC3E}">
        <p14:creationId xmlns:p14="http://schemas.microsoft.com/office/powerpoint/2010/main" val="3000975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dissolve">
                                      <p:cBhvr>
                                        <p:cTn id="11" dur="500"/>
                                        <p:tgtEl>
                                          <p:spTgt spid="2"/>
                                        </p:tgtEl>
                                      </p:cBhvr>
                                    </p:animEffect>
                                  </p:childTnLst>
                                </p:cTn>
                              </p:par>
                            </p:childTnLst>
                          </p:cTn>
                        </p:par>
                        <p:par>
                          <p:cTn id="12" fill="hold">
                            <p:stCondLst>
                              <p:cond delay="500"/>
                            </p:stCondLst>
                            <p:childTnLst>
                              <p:par>
                                <p:cTn id="13" presetID="3" presetClass="entr" presetSubtype="10" fill="hold" grpId="0" nodeType="after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animEffect transition="in" filter="blinds(horizontal)">
                                      <p:cBhvr>
                                        <p:cTn id="15" dur="500"/>
                                        <p:tgtEl>
                                          <p:spTgt spid="3">
                                            <p:txEl>
                                              <p:pRg st="0" end="0"/>
                                            </p:txEl>
                                          </p:spTgt>
                                        </p:tgtEl>
                                      </p:cBhvr>
                                    </p:animEffect>
                                  </p:childTnLst>
                                </p:cTn>
                              </p:par>
                            </p:childTnLst>
                          </p:cTn>
                        </p:par>
                        <p:par>
                          <p:cTn id="16" fill="hold">
                            <p:stCondLst>
                              <p:cond delay="1000"/>
                            </p:stCondLst>
                            <p:childTnLst>
                              <p:par>
                                <p:cTn id="17" presetID="3" presetClass="entr" presetSubtype="10" fill="hold" grpId="0" nodeType="after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blinds(horizontal)">
                                      <p:cBhvr>
                                        <p:cTn id="19" dur="500"/>
                                        <p:tgtEl>
                                          <p:spTgt spid="3">
                                            <p:txEl>
                                              <p:pRg st="1" end="1"/>
                                            </p:txEl>
                                          </p:spTgt>
                                        </p:tgtEl>
                                      </p:cBhvr>
                                    </p:animEffect>
                                  </p:childTnLst>
                                </p:cTn>
                              </p:par>
                            </p:childTnLst>
                          </p:cTn>
                        </p:par>
                        <p:par>
                          <p:cTn id="20" fill="hold">
                            <p:stCondLst>
                              <p:cond delay="1500"/>
                            </p:stCondLst>
                            <p:childTnLst>
                              <p:par>
                                <p:cTn id="21" presetID="3" presetClass="entr" presetSubtype="10" fill="hold" grpId="0" nodeType="after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Effect transition="in" filter="blinds(horizontal)">
                                      <p:cBhvr>
                                        <p:cTn id="23" dur="500"/>
                                        <p:tgtEl>
                                          <p:spTgt spid="3">
                                            <p:txEl>
                                              <p:pRg st="2" end="2"/>
                                            </p:txEl>
                                          </p:spTgt>
                                        </p:tgtEl>
                                      </p:cBhvr>
                                    </p:animEffect>
                                  </p:childTnLst>
                                </p:cTn>
                              </p:par>
                            </p:childTnLst>
                          </p:cTn>
                        </p:par>
                        <p:par>
                          <p:cTn id="24" fill="hold">
                            <p:stCondLst>
                              <p:cond delay="2000"/>
                            </p:stCondLst>
                            <p:childTnLst>
                              <p:par>
                                <p:cTn id="25" presetID="3" presetClass="entr" presetSubtype="10" fill="hold" grpId="0" nodeType="after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blinds(horizontal)">
                                      <p:cBhvr>
                                        <p:cTn id="27" dur="500"/>
                                        <p:tgtEl>
                                          <p:spTgt spid="3">
                                            <p:txEl>
                                              <p:pRg st="3" end="3"/>
                                            </p:txEl>
                                          </p:spTgt>
                                        </p:tgtEl>
                                      </p:cBhvr>
                                    </p:animEffect>
                                  </p:childTnLst>
                                </p:cTn>
                              </p:par>
                            </p:childTnLst>
                          </p:cTn>
                        </p:par>
                        <p:par>
                          <p:cTn id="28" fill="hold">
                            <p:stCondLst>
                              <p:cond delay="2500"/>
                            </p:stCondLst>
                            <p:childTnLst>
                              <p:par>
                                <p:cTn id="29" presetID="3" presetClass="entr" presetSubtype="10" fill="hold" grpId="0" nodeType="after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Effect transition="in" filter="blinds(horizontal)">
                                      <p:cBhvr>
                                        <p:cTn id="31" dur="500"/>
                                        <p:tgtEl>
                                          <p:spTgt spid="3">
                                            <p:txEl>
                                              <p:pRg st="4" end="4"/>
                                            </p:txEl>
                                          </p:spTgt>
                                        </p:tgtEl>
                                      </p:cBhvr>
                                    </p:animEffect>
                                  </p:childTnLst>
                                </p:cTn>
                              </p:par>
                            </p:childTnLst>
                          </p:cTn>
                        </p:par>
                        <p:par>
                          <p:cTn id="32" fill="hold">
                            <p:stCondLst>
                              <p:cond delay="3000"/>
                            </p:stCondLst>
                            <p:childTnLst>
                              <p:par>
                                <p:cTn id="33" presetID="3" presetClass="entr" presetSubtype="10" fill="hold" grpId="0" nodeType="after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animEffect transition="in" filter="blinds(horizontal)">
                                      <p:cBhvr>
                                        <p:cTn id="35" dur="500"/>
                                        <p:tgtEl>
                                          <p:spTgt spid="3">
                                            <p:txEl>
                                              <p:pRg st="5" end="5"/>
                                            </p:txEl>
                                          </p:spTgt>
                                        </p:tgtEl>
                                      </p:cBhvr>
                                    </p:animEffect>
                                  </p:childTnLst>
                                </p:cTn>
                              </p:par>
                            </p:childTnLst>
                          </p:cTn>
                        </p:par>
                        <p:par>
                          <p:cTn id="36" fill="hold">
                            <p:stCondLst>
                              <p:cond delay="3500"/>
                            </p:stCondLst>
                            <p:childTnLst>
                              <p:par>
                                <p:cTn id="37" presetID="3" presetClass="entr" presetSubtype="10" fill="hold" grpId="0" nodeType="afterEffect">
                                  <p:stCondLst>
                                    <p:cond delay="0"/>
                                  </p:stCondLst>
                                  <p:childTnLst>
                                    <p:set>
                                      <p:cBhvr>
                                        <p:cTn id="38" dur="1" fill="hold">
                                          <p:stCondLst>
                                            <p:cond delay="0"/>
                                          </p:stCondLst>
                                        </p:cTn>
                                        <p:tgtEl>
                                          <p:spTgt spid="3">
                                            <p:txEl>
                                              <p:pRg st="6" end="6"/>
                                            </p:txEl>
                                          </p:spTgt>
                                        </p:tgtEl>
                                        <p:attrNameLst>
                                          <p:attrName>style.visibility</p:attrName>
                                        </p:attrNameLst>
                                      </p:cBhvr>
                                      <p:to>
                                        <p:strVal val="visible"/>
                                      </p:to>
                                    </p:set>
                                    <p:animEffect transition="in" filter="blinds(horizontal)">
                                      <p:cBhvr>
                                        <p:cTn id="39" dur="500"/>
                                        <p:tgtEl>
                                          <p:spTgt spid="3">
                                            <p:txEl>
                                              <p:pRg st="6" end="6"/>
                                            </p:txEl>
                                          </p:spTgt>
                                        </p:tgtEl>
                                      </p:cBhvr>
                                    </p:animEffect>
                                  </p:childTnLst>
                                </p:cTn>
                              </p:par>
                            </p:childTnLst>
                          </p:cTn>
                        </p:par>
                        <p:par>
                          <p:cTn id="40" fill="hold">
                            <p:stCondLst>
                              <p:cond delay="4000"/>
                            </p:stCondLst>
                            <p:childTnLst>
                              <p:par>
                                <p:cTn id="41" presetID="3" presetClass="entr" presetSubtype="10" fill="hold" grpId="0" nodeType="afterEffect">
                                  <p:stCondLst>
                                    <p:cond delay="0"/>
                                  </p:stCondLst>
                                  <p:childTnLst>
                                    <p:set>
                                      <p:cBhvr>
                                        <p:cTn id="42" dur="1" fill="hold">
                                          <p:stCondLst>
                                            <p:cond delay="0"/>
                                          </p:stCondLst>
                                        </p:cTn>
                                        <p:tgtEl>
                                          <p:spTgt spid="3">
                                            <p:txEl>
                                              <p:pRg st="7" end="7"/>
                                            </p:txEl>
                                          </p:spTgt>
                                        </p:tgtEl>
                                        <p:attrNameLst>
                                          <p:attrName>style.visibility</p:attrName>
                                        </p:attrNameLst>
                                      </p:cBhvr>
                                      <p:to>
                                        <p:strVal val="visible"/>
                                      </p:to>
                                    </p:set>
                                    <p:animEffect transition="in" filter="blinds(horizontal)">
                                      <p:cBhvr>
                                        <p:cTn id="43" dur="500"/>
                                        <p:tgtEl>
                                          <p:spTgt spid="3">
                                            <p:txEl>
                                              <p:pRg st="7" end="7"/>
                                            </p:txEl>
                                          </p:spTgt>
                                        </p:tgtEl>
                                      </p:cBhvr>
                                    </p:animEffect>
                                  </p:childTnLst>
                                </p:cTn>
                              </p:par>
                            </p:childTnLst>
                          </p:cTn>
                        </p:par>
                        <p:par>
                          <p:cTn id="44" fill="hold">
                            <p:stCondLst>
                              <p:cond delay="4500"/>
                            </p:stCondLst>
                            <p:childTnLst>
                              <p:par>
                                <p:cTn id="45" presetID="3" presetClass="entr" presetSubtype="10" fill="hold" grpId="0" nodeType="after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blinds(horizontal)">
                                      <p:cBhvr>
                                        <p:cTn id="47" dur="500"/>
                                        <p:tgtEl>
                                          <p:spTgt spid="3">
                                            <p:txEl>
                                              <p:pRg st="8" end="8"/>
                                            </p:txEl>
                                          </p:spTgt>
                                        </p:tgtEl>
                                      </p:cBhvr>
                                    </p:animEffect>
                                  </p:childTnLst>
                                </p:cTn>
                              </p:par>
                            </p:childTnLst>
                          </p:cTn>
                        </p:par>
                        <p:par>
                          <p:cTn id="48" fill="hold">
                            <p:stCondLst>
                              <p:cond delay="5000"/>
                            </p:stCondLst>
                            <p:childTnLst>
                              <p:par>
                                <p:cTn id="49" presetID="3" presetClass="entr" presetSubtype="10" fill="hold" grpId="0" nodeType="afterEffect">
                                  <p:stCondLst>
                                    <p:cond delay="0"/>
                                  </p:stCondLst>
                                  <p:childTnLst>
                                    <p:set>
                                      <p:cBhvr>
                                        <p:cTn id="50" dur="1" fill="hold">
                                          <p:stCondLst>
                                            <p:cond delay="0"/>
                                          </p:stCondLst>
                                        </p:cTn>
                                        <p:tgtEl>
                                          <p:spTgt spid="3">
                                            <p:txEl>
                                              <p:pRg st="9" end="9"/>
                                            </p:txEl>
                                          </p:spTgt>
                                        </p:tgtEl>
                                        <p:attrNameLst>
                                          <p:attrName>style.visibility</p:attrName>
                                        </p:attrNameLst>
                                      </p:cBhvr>
                                      <p:to>
                                        <p:strVal val="visible"/>
                                      </p:to>
                                    </p:set>
                                    <p:animEffect transition="in" filter="blinds(horizontal)">
                                      <p:cBhvr>
                                        <p:cTn id="51" dur="500"/>
                                        <p:tgtEl>
                                          <p:spTgt spid="3">
                                            <p:txEl>
                                              <p:pRg st="9" end="9"/>
                                            </p:txEl>
                                          </p:spTgt>
                                        </p:tgtEl>
                                      </p:cBhvr>
                                    </p:animEffect>
                                  </p:childTnLst>
                                </p:cTn>
                              </p:par>
                            </p:childTnLst>
                          </p:cTn>
                        </p:par>
                        <p:par>
                          <p:cTn id="52" fill="hold">
                            <p:stCondLst>
                              <p:cond delay="5500"/>
                            </p:stCondLst>
                            <p:childTnLst>
                              <p:par>
                                <p:cTn id="53" presetID="3" presetClass="entr" presetSubtype="10" fill="hold" grpId="0" nodeType="afterEffect">
                                  <p:stCondLst>
                                    <p:cond delay="0"/>
                                  </p:stCondLst>
                                  <p:childTnLst>
                                    <p:set>
                                      <p:cBhvr>
                                        <p:cTn id="54" dur="1" fill="hold">
                                          <p:stCondLst>
                                            <p:cond delay="0"/>
                                          </p:stCondLst>
                                        </p:cTn>
                                        <p:tgtEl>
                                          <p:spTgt spid="3">
                                            <p:txEl>
                                              <p:pRg st="10" end="10"/>
                                            </p:txEl>
                                          </p:spTgt>
                                        </p:tgtEl>
                                        <p:attrNameLst>
                                          <p:attrName>style.visibility</p:attrName>
                                        </p:attrNameLst>
                                      </p:cBhvr>
                                      <p:to>
                                        <p:strVal val="visible"/>
                                      </p:to>
                                    </p:set>
                                    <p:animEffect transition="in" filter="blinds(horizontal)">
                                      <p:cBhvr>
                                        <p:cTn id="55" dur="500"/>
                                        <p:tgtEl>
                                          <p:spTgt spid="3">
                                            <p:txEl>
                                              <p:pRg st="10" end="10"/>
                                            </p:txEl>
                                          </p:spTgt>
                                        </p:tgtEl>
                                      </p:cBhvr>
                                    </p:animEffect>
                                  </p:childTnLst>
                                </p:cTn>
                              </p:par>
                            </p:childTnLst>
                          </p:cTn>
                        </p:par>
                        <p:par>
                          <p:cTn id="56" fill="hold">
                            <p:stCondLst>
                              <p:cond delay="6000"/>
                            </p:stCondLst>
                            <p:childTnLst>
                              <p:par>
                                <p:cTn id="57" presetID="3" presetClass="entr" presetSubtype="10" fill="hold" grpId="0" nodeType="afterEffect">
                                  <p:stCondLst>
                                    <p:cond delay="0"/>
                                  </p:stCondLst>
                                  <p:childTnLst>
                                    <p:set>
                                      <p:cBhvr>
                                        <p:cTn id="58" dur="1" fill="hold">
                                          <p:stCondLst>
                                            <p:cond delay="0"/>
                                          </p:stCondLst>
                                        </p:cTn>
                                        <p:tgtEl>
                                          <p:spTgt spid="3">
                                            <p:txEl>
                                              <p:pRg st="11" end="11"/>
                                            </p:txEl>
                                          </p:spTgt>
                                        </p:tgtEl>
                                        <p:attrNameLst>
                                          <p:attrName>style.visibility</p:attrName>
                                        </p:attrNameLst>
                                      </p:cBhvr>
                                      <p:to>
                                        <p:strVal val="visible"/>
                                      </p:to>
                                    </p:set>
                                    <p:animEffect transition="in" filter="blinds(horizontal)">
                                      <p:cBhvr>
                                        <p:cTn id="59"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C2470417-D0DB-4EF9-B24D-533252BDD39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551293" y="4672260"/>
            <a:ext cx="342900" cy="342900"/>
            <a:chOff x="11361456" y="6195813"/>
            <a:chExt cx="548640" cy="548640"/>
          </a:xfrm>
        </p:grpSpPr>
        <p:sp>
          <p:nvSpPr>
            <p:cNvPr id="11" name="Oval 10">
              <a:extLst>
                <a:ext uri="{FF2B5EF4-FFF2-40B4-BE49-F238E27FC236}">
                  <a16:creationId xmlns:a16="http://schemas.microsoft.com/office/drawing/2014/main" id="{5DD43A5E-96FC-4417-AAAA-6D22205AE7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2">
                <a:duotone>
                  <a:schemeClr val="accent1">
                    <a:shade val="45000"/>
                    <a:satMod val="135000"/>
                  </a:schemeClr>
                  <a:prstClr val="white"/>
                </a:duotone>
                <a:extLst>
                  <a:ext uri="{BEBA8EAE-BF5A-486C-A8C5-ECC9F3942E4B}">
                    <a14:imgProps xmlns:a14="http://schemas.microsoft.com/office/drawing/2010/main">
                      <a14:imgLayer r:embed="rId3">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2" name="Oval 11">
              <a:extLst>
                <a:ext uri="{FF2B5EF4-FFF2-40B4-BE49-F238E27FC236}">
                  <a16:creationId xmlns:a16="http://schemas.microsoft.com/office/drawing/2014/main" id="{AC8EC610-CBFB-4415-82B2-94F68101CF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14" name="Rectangle 13">
            <a:extLst>
              <a:ext uri="{FF2B5EF4-FFF2-40B4-BE49-F238E27FC236}">
                <a16:creationId xmlns:a16="http://schemas.microsoft.com/office/drawing/2014/main" id="{47F26634-9FA8-4679-B619-B9DFA21E0D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77232" y="0"/>
            <a:ext cx="3266767" cy="5143499"/>
          </a:xfrm>
          <a:prstGeom prst="rect">
            <a:avLst/>
          </a:prstGeom>
          <a:blipFill dpi="0" rotWithShape="1">
            <a:blip r:embed="rId4">
              <a:alphaModFix amt="60000"/>
              <a:lum bright="70000" contrast="-70000"/>
              <a:extLst>
                <a:ext uri="{BEBA8EAE-BF5A-486C-A8C5-ECC9F3942E4B}">
                  <a14:imgProps xmlns:a14="http://schemas.microsoft.com/office/drawing/2010/main">
                    <a14:imgLayer r:embed="rId5">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D816508-C808-A2FF-E2C9-405C3F181CA8}"/>
              </a:ext>
            </a:extLst>
          </p:cNvPr>
          <p:cNvSpPr>
            <a:spLocks noGrp="1"/>
          </p:cNvSpPr>
          <p:nvPr>
            <p:ph type="title"/>
          </p:nvPr>
        </p:nvSpPr>
        <p:spPr>
          <a:xfrm>
            <a:off x="6117262" y="363474"/>
            <a:ext cx="2658026" cy="1207008"/>
          </a:xfrm>
          <a:ln>
            <a:noFill/>
          </a:ln>
        </p:spPr>
        <p:txBody>
          <a:bodyPr vert="horz" lIns="91440" tIns="45720" rIns="91440" bIns="45720" rtlCol="0" anchor="ctr">
            <a:normAutofit/>
          </a:bodyPr>
          <a:lstStyle/>
          <a:p>
            <a:pPr defTabSz="914400">
              <a:spcBef>
                <a:spcPct val="0"/>
              </a:spcBef>
            </a:pPr>
            <a:r>
              <a:rPr lang="en-US" dirty="0"/>
              <a:t>Offenses by District-2</a:t>
            </a:r>
          </a:p>
        </p:txBody>
      </p:sp>
      <p:pic>
        <p:nvPicPr>
          <p:cNvPr id="5" name="Picture 4" descr="A screenshot of a graph&#10;&#10;Description automatically generated with low confidence">
            <a:extLst>
              <a:ext uri="{FF2B5EF4-FFF2-40B4-BE49-F238E27FC236}">
                <a16:creationId xmlns:a16="http://schemas.microsoft.com/office/drawing/2014/main" id="{01BECECC-1A33-CF2E-7B8D-7697085DE430}"/>
              </a:ext>
            </a:extLst>
          </p:cNvPr>
          <p:cNvPicPr>
            <a:picLocks noChangeAspect="1"/>
          </p:cNvPicPr>
          <p:nvPr/>
        </p:nvPicPr>
        <p:blipFill>
          <a:blip r:embed="rId6"/>
          <a:stretch>
            <a:fillRect/>
          </a:stretch>
        </p:blipFill>
        <p:spPr>
          <a:xfrm>
            <a:off x="180513" y="363474"/>
            <a:ext cx="5671806" cy="4629791"/>
          </a:xfrm>
          <a:prstGeom prst="rect">
            <a:avLst/>
          </a:prstGeom>
        </p:spPr>
      </p:pic>
      <p:sp>
        <p:nvSpPr>
          <p:cNvPr id="3" name="Text Placeholder 2">
            <a:extLst>
              <a:ext uri="{FF2B5EF4-FFF2-40B4-BE49-F238E27FC236}">
                <a16:creationId xmlns:a16="http://schemas.microsoft.com/office/drawing/2014/main" id="{38D34E15-51FA-2F32-E5CD-EE295C8C5AF1}"/>
              </a:ext>
            </a:extLst>
          </p:cNvPr>
          <p:cNvSpPr>
            <a:spLocks noGrp="1"/>
          </p:cNvSpPr>
          <p:nvPr>
            <p:ph type="body" idx="1"/>
          </p:nvPr>
        </p:nvSpPr>
        <p:spPr>
          <a:xfrm>
            <a:off x="6117263" y="1591056"/>
            <a:ext cx="2658025" cy="3038094"/>
          </a:xfrm>
        </p:spPr>
        <p:txBody>
          <a:bodyPr vert="horz" lIns="91440" tIns="45720" rIns="91440" bIns="45720" rtlCol="0">
            <a:normAutofit fontScale="92500" lnSpcReduction="10000"/>
          </a:bodyPr>
          <a:lstStyle/>
          <a:p>
            <a:pPr>
              <a:lnSpc>
                <a:spcPct val="150000"/>
              </a:lnSpc>
            </a:pPr>
            <a:r>
              <a:rPr lang="en-US" sz="1200" dirty="0"/>
              <a:t>A1 - Boston Downtown</a:t>
            </a:r>
          </a:p>
          <a:p>
            <a:pPr>
              <a:lnSpc>
                <a:spcPct val="150000"/>
              </a:lnSpc>
            </a:pPr>
            <a:r>
              <a:rPr lang="en-US" sz="1200" dirty="0"/>
              <a:t>A7 - East Boston</a:t>
            </a:r>
          </a:p>
          <a:p>
            <a:pPr>
              <a:lnSpc>
                <a:spcPct val="150000"/>
              </a:lnSpc>
            </a:pPr>
            <a:r>
              <a:rPr lang="en-US" sz="1200" dirty="0"/>
              <a:t>A15 - Charlestown</a:t>
            </a:r>
          </a:p>
          <a:p>
            <a:pPr>
              <a:lnSpc>
                <a:spcPct val="150000"/>
              </a:lnSpc>
            </a:pPr>
            <a:r>
              <a:rPr lang="en-US" sz="1200" dirty="0"/>
              <a:t>B2 - Roxbury</a:t>
            </a:r>
          </a:p>
          <a:p>
            <a:pPr>
              <a:lnSpc>
                <a:spcPct val="150000"/>
              </a:lnSpc>
            </a:pPr>
            <a:r>
              <a:rPr lang="en-US" sz="1200" dirty="0"/>
              <a:t>B3 - Mattapan</a:t>
            </a:r>
          </a:p>
          <a:p>
            <a:pPr>
              <a:lnSpc>
                <a:spcPct val="150000"/>
              </a:lnSpc>
            </a:pPr>
            <a:r>
              <a:rPr lang="en-US" sz="1200" dirty="0"/>
              <a:t>C6 - South Boston</a:t>
            </a:r>
          </a:p>
          <a:p>
            <a:pPr>
              <a:lnSpc>
                <a:spcPct val="150000"/>
              </a:lnSpc>
            </a:pPr>
            <a:r>
              <a:rPr lang="en-US" sz="1200" dirty="0"/>
              <a:t>C11 - Dorchester</a:t>
            </a:r>
          </a:p>
          <a:p>
            <a:pPr>
              <a:lnSpc>
                <a:spcPct val="150000"/>
              </a:lnSpc>
            </a:pPr>
            <a:r>
              <a:rPr lang="en-US" sz="1200" dirty="0"/>
              <a:t>D4 - South End</a:t>
            </a:r>
          </a:p>
          <a:p>
            <a:pPr>
              <a:lnSpc>
                <a:spcPct val="150000"/>
              </a:lnSpc>
            </a:pPr>
            <a:r>
              <a:rPr lang="en-US" sz="1200" dirty="0"/>
              <a:t>D14 - Brighton</a:t>
            </a:r>
          </a:p>
          <a:p>
            <a:pPr>
              <a:lnSpc>
                <a:spcPct val="150000"/>
              </a:lnSpc>
            </a:pPr>
            <a:r>
              <a:rPr lang="en-US" sz="1200" dirty="0"/>
              <a:t>E5 - West Roxbury</a:t>
            </a:r>
          </a:p>
          <a:p>
            <a:pPr>
              <a:lnSpc>
                <a:spcPct val="150000"/>
              </a:lnSpc>
            </a:pPr>
            <a:r>
              <a:rPr lang="en-US" sz="1200" dirty="0"/>
              <a:t>E13 - Jamaica Plain</a:t>
            </a:r>
          </a:p>
          <a:p>
            <a:pPr>
              <a:lnSpc>
                <a:spcPct val="150000"/>
              </a:lnSpc>
            </a:pPr>
            <a:r>
              <a:rPr lang="en-US" sz="1200" dirty="0"/>
              <a:t>E18 - Hyde Park</a:t>
            </a:r>
          </a:p>
          <a:p>
            <a:pPr indent="-182880" defTabSz="914400">
              <a:buSzPct val="85000"/>
              <a:buFont typeface="Wingdings" pitchFamily="2" charset="2"/>
              <a:buChar char="§"/>
            </a:pPr>
            <a:endParaRPr lang="en-US" sz="1200" dirty="0"/>
          </a:p>
        </p:txBody>
      </p:sp>
      <p:grpSp>
        <p:nvGrpSpPr>
          <p:cNvPr id="16" name="Group 15">
            <a:extLst>
              <a:ext uri="{FF2B5EF4-FFF2-40B4-BE49-F238E27FC236}">
                <a16:creationId xmlns:a16="http://schemas.microsoft.com/office/drawing/2014/main" id="{79456847-F660-4ED4-9541-E8AB51FCAF6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551293" y="4672260"/>
            <a:ext cx="342900" cy="342900"/>
            <a:chOff x="11361456" y="6195813"/>
            <a:chExt cx="548640" cy="548640"/>
          </a:xfrm>
        </p:grpSpPr>
        <p:sp>
          <p:nvSpPr>
            <p:cNvPr id="17" name="Oval 16">
              <a:extLst>
                <a:ext uri="{FF2B5EF4-FFF2-40B4-BE49-F238E27FC236}">
                  <a16:creationId xmlns:a16="http://schemas.microsoft.com/office/drawing/2014/main" id="{CBA548B4-3D52-4409-99DD-B2A24D2015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2">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8" name="Oval 17">
              <a:extLst>
                <a:ext uri="{FF2B5EF4-FFF2-40B4-BE49-F238E27FC236}">
                  <a16:creationId xmlns:a16="http://schemas.microsoft.com/office/drawing/2014/main" id="{3AE84337-22C7-4E22-AAE5-97E3848BCE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Tree>
    <p:extLst>
      <p:ext uri="{BB962C8B-B14F-4D97-AF65-F5344CB8AC3E}">
        <p14:creationId xmlns:p14="http://schemas.microsoft.com/office/powerpoint/2010/main" val="143735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dissolve">
                                      <p:cBhvr>
                                        <p:cTn id="11" dur="500"/>
                                        <p:tgtEl>
                                          <p:spTgt spid="2"/>
                                        </p:tgtEl>
                                      </p:cBhvr>
                                    </p:animEffect>
                                  </p:childTnLst>
                                </p:cTn>
                              </p:par>
                            </p:childTnLst>
                          </p:cTn>
                        </p:par>
                        <p:par>
                          <p:cTn id="12" fill="hold">
                            <p:stCondLst>
                              <p:cond delay="500"/>
                            </p:stCondLst>
                            <p:childTnLst>
                              <p:par>
                                <p:cTn id="13" presetID="3" presetClass="entr" presetSubtype="10" fill="hold" grpId="0" nodeType="after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animEffect transition="in" filter="blinds(horizontal)">
                                      <p:cBhvr>
                                        <p:cTn id="15" dur="500"/>
                                        <p:tgtEl>
                                          <p:spTgt spid="3">
                                            <p:txEl>
                                              <p:pRg st="0" end="0"/>
                                            </p:txEl>
                                          </p:spTgt>
                                        </p:tgtEl>
                                      </p:cBhvr>
                                    </p:animEffect>
                                  </p:childTnLst>
                                </p:cTn>
                              </p:par>
                            </p:childTnLst>
                          </p:cTn>
                        </p:par>
                        <p:par>
                          <p:cTn id="16" fill="hold">
                            <p:stCondLst>
                              <p:cond delay="1000"/>
                            </p:stCondLst>
                            <p:childTnLst>
                              <p:par>
                                <p:cTn id="17" presetID="3" presetClass="entr" presetSubtype="10" fill="hold" grpId="0" nodeType="after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blinds(horizontal)">
                                      <p:cBhvr>
                                        <p:cTn id="19" dur="500"/>
                                        <p:tgtEl>
                                          <p:spTgt spid="3">
                                            <p:txEl>
                                              <p:pRg st="1" end="1"/>
                                            </p:txEl>
                                          </p:spTgt>
                                        </p:tgtEl>
                                      </p:cBhvr>
                                    </p:animEffect>
                                  </p:childTnLst>
                                </p:cTn>
                              </p:par>
                            </p:childTnLst>
                          </p:cTn>
                        </p:par>
                        <p:par>
                          <p:cTn id="20" fill="hold">
                            <p:stCondLst>
                              <p:cond delay="1500"/>
                            </p:stCondLst>
                            <p:childTnLst>
                              <p:par>
                                <p:cTn id="21" presetID="3" presetClass="entr" presetSubtype="10" fill="hold" grpId="0" nodeType="after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Effect transition="in" filter="blinds(horizontal)">
                                      <p:cBhvr>
                                        <p:cTn id="23" dur="500"/>
                                        <p:tgtEl>
                                          <p:spTgt spid="3">
                                            <p:txEl>
                                              <p:pRg st="2" end="2"/>
                                            </p:txEl>
                                          </p:spTgt>
                                        </p:tgtEl>
                                      </p:cBhvr>
                                    </p:animEffect>
                                  </p:childTnLst>
                                </p:cTn>
                              </p:par>
                            </p:childTnLst>
                          </p:cTn>
                        </p:par>
                        <p:par>
                          <p:cTn id="24" fill="hold">
                            <p:stCondLst>
                              <p:cond delay="2000"/>
                            </p:stCondLst>
                            <p:childTnLst>
                              <p:par>
                                <p:cTn id="25" presetID="3" presetClass="entr" presetSubtype="10" fill="hold" grpId="0" nodeType="after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blinds(horizontal)">
                                      <p:cBhvr>
                                        <p:cTn id="27" dur="500"/>
                                        <p:tgtEl>
                                          <p:spTgt spid="3">
                                            <p:txEl>
                                              <p:pRg st="3" end="3"/>
                                            </p:txEl>
                                          </p:spTgt>
                                        </p:tgtEl>
                                      </p:cBhvr>
                                    </p:animEffect>
                                  </p:childTnLst>
                                </p:cTn>
                              </p:par>
                            </p:childTnLst>
                          </p:cTn>
                        </p:par>
                        <p:par>
                          <p:cTn id="28" fill="hold">
                            <p:stCondLst>
                              <p:cond delay="2500"/>
                            </p:stCondLst>
                            <p:childTnLst>
                              <p:par>
                                <p:cTn id="29" presetID="3" presetClass="entr" presetSubtype="10" fill="hold" grpId="0" nodeType="after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Effect transition="in" filter="blinds(horizontal)">
                                      <p:cBhvr>
                                        <p:cTn id="31" dur="500"/>
                                        <p:tgtEl>
                                          <p:spTgt spid="3">
                                            <p:txEl>
                                              <p:pRg st="4" end="4"/>
                                            </p:txEl>
                                          </p:spTgt>
                                        </p:tgtEl>
                                      </p:cBhvr>
                                    </p:animEffect>
                                  </p:childTnLst>
                                </p:cTn>
                              </p:par>
                            </p:childTnLst>
                          </p:cTn>
                        </p:par>
                        <p:par>
                          <p:cTn id="32" fill="hold">
                            <p:stCondLst>
                              <p:cond delay="3000"/>
                            </p:stCondLst>
                            <p:childTnLst>
                              <p:par>
                                <p:cTn id="33" presetID="3" presetClass="entr" presetSubtype="10" fill="hold" grpId="0" nodeType="after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animEffect transition="in" filter="blinds(horizontal)">
                                      <p:cBhvr>
                                        <p:cTn id="35" dur="500"/>
                                        <p:tgtEl>
                                          <p:spTgt spid="3">
                                            <p:txEl>
                                              <p:pRg st="5" end="5"/>
                                            </p:txEl>
                                          </p:spTgt>
                                        </p:tgtEl>
                                      </p:cBhvr>
                                    </p:animEffect>
                                  </p:childTnLst>
                                </p:cTn>
                              </p:par>
                            </p:childTnLst>
                          </p:cTn>
                        </p:par>
                        <p:par>
                          <p:cTn id="36" fill="hold">
                            <p:stCondLst>
                              <p:cond delay="3500"/>
                            </p:stCondLst>
                            <p:childTnLst>
                              <p:par>
                                <p:cTn id="37" presetID="3" presetClass="entr" presetSubtype="10" fill="hold" grpId="0" nodeType="afterEffect">
                                  <p:stCondLst>
                                    <p:cond delay="0"/>
                                  </p:stCondLst>
                                  <p:childTnLst>
                                    <p:set>
                                      <p:cBhvr>
                                        <p:cTn id="38" dur="1" fill="hold">
                                          <p:stCondLst>
                                            <p:cond delay="0"/>
                                          </p:stCondLst>
                                        </p:cTn>
                                        <p:tgtEl>
                                          <p:spTgt spid="3">
                                            <p:txEl>
                                              <p:pRg st="6" end="6"/>
                                            </p:txEl>
                                          </p:spTgt>
                                        </p:tgtEl>
                                        <p:attrNameLst>
                                          <p:attrName>style.visibility</p:attrName>
                                        </p:attrNameLst>
                                      </p:cBhvr>
                                      <p:to>
                                        <p:strVal val="visible"/>
                                      </p:to>
                                    </p:set>
                                    <p:animEffect transition="in" filter="blinds(horizontal)">
                                      <p:cBhvr>
                                        <p:cTn id="39" dur="500"/>
                                        <p:tgtEl>
                                          <p:spTgt spid="3">
                                            <p:txEl>
                                              <p:pRg st="6" end="6"/>
                                            </p:txEl>
                                          </p:spTgt>
                                        </p:tgtEl>
                                      </p:cBhvr>
                                    </p:animEffect>
                                  </p:childTnLst>
                                </p:cTn>
                              </p:par>
                            </p:childTnLst>
                          </p:cTn>
                        </p:par>
                        <p:par>
                          <p:cTn id="40" fill="hold">
                            <p:stCondLst>
                              <p:cond delay="4000"/>
                            </p:stCondLst>
                            <p:childTnLst>
                              <p:par>
                                <p:cTn id="41" presetID="3" presetClass="entr" presetSubtype="10" fill="hold" grpId="0" nodeType="afterEffect">
                                  <p:stCondLst>
                                    <p:cond delay="0"/>
                                  </p:stCondLst>
                                  <p:childTnLst>
                                    <p:set>
                                      <p:cBhvr>
                                        <p:cTn id="42" dur="1" fill="hold">
                                          <p:stCondLst>
                                            <p:cond delay="0"/>
                                          </p:stCondLst>
                                        </p:cTn>
                                        <p:tgtEl>
                                          <p:spTgt spid="3">
                                            <p:txEl>
                                              <p:pRg st="7" end="7"/>
                                            </p:txEl>
                                          </p:spTgt>
                                        </p:tgtEl>
                                        <p:attrNameLst>
                                          <p:attrName>style.visibility</p:attrName>
                                        </p:attrNameLst>
                                      </p:cBhvr>
                                      <p:to>
                                        <p:strVal val="visible"/>
                                      </p:to>
                                    </p:set>
                                    <p:animEffect transition="in" filter="blinds(horizontal)">
                                      <p:cBhvr>
                                        <p:cTn id="43" dur="500"/>
                                        <p:tgtEl>
                                          <p:spTgt spid="3">
                                            <p:txEl>
                                              <p:pRg st="7" end="7"/>
                                            </p:txEl>
                                          </p:spTgt>
                                        </p:tgtEl>
                                      </p:cBhvr>
                                    </p:animEffect>
                                  </p:childTnLst>
                                </p:cTn>
                              </p:par>
                            </p:childTnLst>
                          </p:cTn>
                        </p:par>
                        <p:par>
                          <p:cTn id="44" fill="hold">
                            <p:stCondLst>
                              <p:cond delay="4500"/>
                            </p:stCondLst>
                            <p:childTnLst>
                              <p:par>
                                <p:cTn id="45" presetID="3" presetClass="entr" presetSubtype="10" fill="hold" grpId="0" nodeType="after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blinds(horizontal)">
                                      <p:cBhvr>
                                        <p:cTn id="47" dur="500"/>
                                        <p:tgtEl>
                                          <p:spTgt spid="3">
                                            <p:txEl>
                                              <p:pRg st="8" end="8"/>
                                            </p:txEl>
                                          </p:spTgt>
                                        </p:tgtEl>
                                      </p:cBhvr>
                                    </p:animEffect>
                                  </p:childTnLst>
                                </p:cTn>
                              </p:par>
                            </p:childTnLst>
                          </p:cTn>
                        </p:par>
                        <p:par>
                          <p:cTn id="48" fill="hold">
                            <p:stCondLst>
                              <p:cond delay="5000"/>
                            </p:stCondLst>
                            <p:childTnLst>
                              <p:par>
                                <p:cTn id="49" presetID="3" presetClass="entr" presetSubtype="10" fill="hold" grpId="0" nodeType="afterEffect">
                                  <p:stCondLst>
                                    <p:cond delay="0"/>
                                  </p:stCondLst>
                                  <p:childTnLst>
                                    <p:set>
                                      <p:cBhvr>
                                        <p:cTn id="50" dur="1" fill="hold">
                                          <p:stCondLst>
                                            <p:cond delay="0"/>
                                          </p:stCondLst>
                                        </p:cTn>
                                        <p:tgtEl>
                                          <p:spTgt spid="3">
                                            <p:txEl>
                                              <p:pRg st="9" end="9"/>
                                            </p:txEl>
                                          </p:spTgt>
                                        </p:tgtEl>
                                        <p:attrNameLst>
                                          <p:attrName>style.visibility</p:attrName>
                                        </p:attrNameLst>
                                      </p:cBhvr>
                                      <p:to>
                                        <p:strVal val="visible"/>
                                      </p:to>
                                    </p:set>
                                    <p:animEffect transition="in" filter="blinds(horizontal)">
                                      <p:cBhvr>
                                        <p:cTn id="51" dur="500"/>
                                        <p:tgtEl>
                                          <p:spTgt spid="3">
                                            <p:txEl>
                                              <p:pRg st="9" end="9"/>
                                            </p:txEl>
                                          </p:spTgt>
                                        </p:tgtEl>
                                      </p:cBhvr>
                                    </p:animEffect>
                                  </p:childTnLst>
                                </p:cTn>
                              </p:par>
                            </p:childTnLst>
                          </p:cTn>
                        </p:par>
                        <p:par>
                          <p:cTn id="52" fill="hold">
                            <p:stCondLst>
                              <p:cond delay="5500"/>
                            </p:stCondLst>
                            <p:childTnLst>
                              <p:par>
                                <p:cTn id="53" presetID="3" presetClass="entr" presetSubtype="10" fill="hold" grpId="0" nodeType="afterEffect">
                                  <p:stCondLst>
                                    <p:cond delay="0"/>
                                  </p:stCondLst>
                                  <p:childTnLst>
                                    <p:set>
                                      <p:cBhvr>
                                        <p:cTn id="54" dur="1" fill="hold">
                                          <p:stCondLst>
                                            <p:cond delay="0"/>
                                          </p:stCondLst>
                                        </p:cTn>
                                        <p:tgtEl>
                                          <p:spTgt spid="3">
                                            <p:txEl>
                                              <p:pRg st="10" end="10"/>
                                            </p:txEl>
                                          </p:spTgt>
                                        </p:tgtEl>
                                        <p:attrNameLst>
                                          <p:attrName>style.visibility</p:attrName>
                                        </p:attrNameLst>
                                      </p:cBhvr>
                                      <p:to>
                                        <p:strVal val="visible"/>
                                      </p:to>
                                    </p:set>
                                    <p:animEffect transition="in" filter="blinds(horizontal)">
                                      <p:cBhvr>
                                        <p:cTn id="55" dur="500"/>
                                        <p:tgtEl>
                                          <p:spTgt spid="3">
                                            <p:txEl>
                                              <p:pRg st="10" end="10"/>
                                            </p:txEl>
                                          </p:spTgt>
                                        </p:tgtEl>
                                      </p:cBhvr>
                                    </p:animEffect>
                                  </p:childTnLst>
                                </p:cTn>
                              </p:par>
                            </p:childTnLst>
                          </p:cTn>
                        </p:par>
                        <p:par>
                          <p:cTn id="56" fill="hold">
                            <p:stCondLst>
                              <p:cond delay="6000"/>
                            </p:stCondLst>
                            <p:childTnLst>
                              <p:par>
                                <p:cTn id="57" presetID="3" presetClass="entr" presetSubtype="10" fill="hold" grpId="0" nodeType="afterEffect">
                                  <p:stCondLst>
                                    <p:cond delay="0"/>
                                  </p:stCondLst>
                                  <p:childTnLst>
                                    <p:set>
                                      <p:cBhvr>
                                        <p:cTn id="58" dur="1" fill="hold">
                                          <p:stCondLst>
                                            <p:cond delay="0"/>
                                          </p:stCondLst>
                                        </p:cTn>
                                        <p:tgtEl>
                                          <p:spTgt spid="3">
                                            <p:txEl>
                                              <p:pRg st="11" end="11"/>
                                            </p:txEl>
                                          </p:spTgt>
                                        </p:tgtEl>
                                        <p:attrNameLst>
                                          <p:attrName>style.visibility</p:attrName>
                                        </p:attrNameLst>
                                      </p:cBhvr>
                                      <p:to>
                                        <p:strVal val="visible"/>
                                      </p:to>
                                    </p:set>
                                    <p:animEffect transition="in" filter="blinds(horizontal)">
                                      <p:cBhvr>
                                        <p:cTn id="59"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C2470417-D0DB-4EF9-B24D-533252BDD39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551293" y="4672260"/>
            <a:ext cx="342900" cy="342900"/>
            <a:chOff x="11361456" y="6195813"/>
            <a:chExt cx="548640" cy="548640"/>
          </a:xfrm>
        </p:grpSpPr>
        <p:sp>
          <p:nvSpPr>
            <p:cNvPr id="11" name="Oval 10">
              <a:extLst>
                <a:ext uri="{FF2B5EF4-FFF2-40B4-BE49-F238E27FC236}">
                  <a16:creationId xmlns:a16="http://schemas.microsoft.com/office/drawing/2014/main" id="{5DD43A5E-96FC-4417-AAAA-6D22205AE7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3">
                <a:duotone>
                  <a:schemeClr val="accent1">
                    <a:shade val="45000"/>
                    <a:satMod val="135000"/>
                  </a:schemeClr>
                  <a:prstClr val="white"/>
                </a:duotone>
                <a:extLst>
                  <a:ext uri="{BEBA8EAE-BF5A-486C-A8C5-ECC9F3942E4B}">
                    <a14:imgProps xmlns:a14="http://schemas.microsoft.com/office/drawing/2010/main">
                      <a14:imgLayer r:embed="rId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2" name="Oval 11">
              <a:extLst>
                <a:ext uri="{FF2B5EF4-FFF2-40B4-BE49-F238E27FC236}">
                  <a16:creationId xmlns:a16="http://schemas.microsoft.com/office/drawing/2014/main" id="{AC8EC610-CBFB-4415-82B2-94F68101CF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14" name="Rectangle 13">
            <a:extLst>
              <a:ext uri="{FF2B5EF4-FFF2-40B4-BE49-F238E27FC236}">
                <a16:creationId xmlns:a16="http://schemas.microsoft.com/office/drawing/2014/main" id="{47F26634-9FA8-4679-B619-B9DFA21E0D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77232" y="0"/>
            <a:ext cx="3266767" cy="5143499"/>
          </a:xfrm>
          <a:prstGeom prst="rect">
            <a:avLst/>
          </a:prstGeom>
          <a:blipFill dpi="0" rotWithShape="1">
            <a:blip r:embed="rId5">
              <a:alphaModFix amt="60000"/>
              <a:lum bright="70000" contrast="-70000"/>
              <a:extLst>
                <a:ext uri="{BEBA8EAE-BF5A-486C-A8C5-ECC9F3942E4B}">
                  <a14:imgProps xmlns:a14="http://schemas.microsoft.com/office/drawing/2010/main">
                    <a14:imgLayer r:embed="rId6">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931AA9F-58A5-0429-9A6D-8279D39EB22B}"/>
              </a:ext>
            </a:extLst>
          </p:cNvPr>
          <p:cNvSpPr>
            <a:spLocks noGrp="1"/>
          </p:cNvSpPr>
          <p:nvPr>
            <p:ph type="title"/>
          </p:nvPr>
        </p:nvSpPr>
        <p:spPr>
          <a:xfrm>
            <a:off x="6117262" y="-171883"/>
            <a:ext cx="2658026" cy="4993265"/>
          </a:xfrm>
          <a:ln>
            <a:noFill/>
          </a:ln>
        </p:spPr>
        <p:txBody>
          <a:bodyPr vert="horz" lIns="91440" tIns="45720" rIns="91440" bIns="45720" rtlCol="0" anchor="ctr">
            <a:normAutofit/>
          </a:bodyPr>
          <a:lstStyle/>
          <a:p>
            <a:pPr>
              <a:lnSpc>
                <a:spcPct val="100000"/>
              </a:lnSpc>
            </a:pPr>
            <a:r>
              <a:rPr lang="en-US" dirty="0">
                <a:hlinkClick r:id="rId7"/>
              </a:rPr>
              <a:t>Crimes Based on Day of Week Ordered by Number of Crimes in a Day</a:t>
            </a:r>
            <a:endParaRPr lang="en-US" dirty="0"/>
          </a:p>
        </p:txBody>
      </p:sp>
      <p:pic>
        <p:nvPicPr>
          <p:cNvPr id="5" name="Picture 4" descr="Chart, bar chart&#10;&#10;Description automatically generated">
            <a:extLst>
              <a:ext uri="{FF2B5EF4-FFF2-40B4-BE49-F238E27FC236}">
                <a16:creationId xmlns:a16="http://schemas.microsoft.com/office/drawing/2014/main" id="{A558A720-CA58-1C3E-B6FB-4BA8CD569239}"/>
              </a:ext>
            </a:extLst>
          </p:cNvPr>
          <p:cNvPicPr>
            <a:picLocks noChangeAspect="1"/>
          </p:cNvPicPr>
          <p:nvPr/>
        </p:nvPicPr>
        <p:blipFill>
          <a:blip r:embed="rId8"/>
          <a:stretch>
            <a:fillRect/>
          </a:stretch>
        </p:blipFill>
        <p:spPr>
          <a:xfrm>
            <a:off x="81627" y="29109"/>
            <a:ext cx="5795605" cy="4993265"/>
          </a:xfrm>
          <a:prstGeom prst="rect">
            <a:avLst/>
          </a:prstGeom>
        </p:spPr>
      </p:pic>
      <p:grpSp>
        <p:nvGrpSpPr>
          <p:cNvPr id="16" name="Group 15">
            <a:extLst>
              <a:ext uri="{FF2B5EF4-FFF2-40B4-BE49-F238E27FC236}">
                <a16:creationId xmlns:a16="http://schemas.microsoft.com/office/drawing/2014/main" id="{79456847-F660-4ED4-9541-E8AB51FCAF6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551293" y="4672260"/>
            <a:ext cx="342900" cy="342900"/>
            <a:chOff x="11361456" y="6195813"/>
            <a:chExt cx="548640" cy="548640"/>
          </a:xfrm>
        </p:grpSpPr>
        <p:sp>
          <p:nvSpPr>
            <p:cNvPr id="17" name="Oval 16">
              <a:extLst>
                <a:ext uri="{FF2B5EF4-FFF2-40B4-BE49-F238E27FC236}">
                  <a16:creationId xmlns:a16="http://schemas.microsoft.com/office/drawing/2014/main" id="{CBA548B4-3D52-4409-99DD-B2A24D2015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3">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8" name="Oval 17">
              <a:extLst>
                <a:ext uri="{FF2B5EF4-FFF2-40B4-BE49-F238E27FC236}">
                  <a16:creationId xmlns:a16="http://schemas.microsoft.com/office/drawing/2014/main" id="{3AE84337-22C7-4E22-AAE5-97E3848BCE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Tree>
    <p:extLst>
      <p:ext uri="{BB962C8B-B14F-4D97-AF65-F5344CB8AC3E}">
        <p14:creationId xmlns:p14="http://schemas.microsoft.com/office/powerpoint/2010/main" val="544651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9" presetClass="entr" presetSubtype="0" fill="hold" grpId="1" nodeType="click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dissolve">
                                      <p:cBhvr>
                                        <p:cTn id="1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1"/>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C2470417-D0DB-4EF9-B24D-533252BDD39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551293" y="4672260"/>
            <a:ext cx="342900" cy="342900"/>
            <a:chOff x="11361456" y="6195813"/>
            <a:chExt cx="548640" cy="548640"/>
          </a:xfrm>
        </p:grpSpPr>
        <p:sp>
          <p:nvSpPr>
            <p:cNvPr id="24" name="Oval 23">
              <a:extLst>
                <a:ext uri="{FF2B5EF4-FFF2-40B4-BE49-F238E27FC236}">
                  <a16:creationId xmlns:a16="http://schemas.microsoft.com/office/drawing/2014/main" id="{5DD43A5E-96FC-4417-AAAA-6D22205AE7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2">
                <a:duotone>
                  <a:schemeClr val="accent1">
                    <a:shade val="45000"/>
                    <a:satMod val="135000"/>
                  </a:schemeClr>
                  <a:prstClr val="white"/>
                </a:duotone>
                <a:extLst>
                  <a:ext uri="{BEBA8EAE-BF5A-486C-A8C5-ECC9F3942E4B}">
                    <a14:imgProps xmlns:a14="http://schemas.microsoft.com/office/drawing/2010/main">
                      <a14:imgLayer r:embed="rId3">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25" name="Oval 24">
              <a:extLst>
                <a:ext uri="{FF2B5EF4-FFF2-40B4-BE49-F238E27FC236}">
                  <a16:creationId xmlns:a16="http://schemas.microsoft.com/office/drawing/2014/main" id="{AC8EC610-CBFB-4415-82B2-94F68101CF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27" name="Rectangle 26">
            <a:extLst>
              <a:ext uri="{FF2B5EF4-FFF2-40B4-BE49-F238E27FC236}">
                <a16:creationId xmlns:a16="http://schemas.microsoft.com/office/drawing/2014/main" id="{47F26634-9FA8-4679-B619-B9DFA21E0D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77232" y="0"/>
            <a:ext cx="3266767" cy="5143499"/>
          </a:xfrm>
          <a:prstGeom prst="rect">
            <a:avLst/>
          </a:prstGeom>
          <a:blipFill dpi="0" rotWithShape="1">
            <a:blip r:embed="rId4">
              <a:alphaModFix amt="60000"/>
              <a:lum bright="70000" contrast="-70000"/>
              <a:extLst>
                <a:ext uri="{BEBA8EAE-BF5A-486C-A8C5-ECC9F3942E4B}">
                  <a14:imgProps xmlns:a14="http://schemas.microsoft.com/office/drawing/2010/main">
                    <a14:imgLayer r:embed="rId5">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E7FD170-4BA7-A9B3-FB0C-C239A5E0989D}"/>
              </a:ext>
            </a:extLst>
          </p:cNvPr>
          <p:cNvSpPr>
            <a:spLocks noGrp="1"/>
          </p:cNvSpPr>
          <p:nvPr>
            <p:ph type="title"/>
          </p:nvPr>
        </p:nvSpPr>
        <p:spPr>
          <a:xfrm>
            <a:off x="6236167" y="339930"/>
            <a:ext cx="2658026" cy="3987166"/>
          </a:xfrm>
          <a:ln>
            <a:noFill/>
          </a:ln>
        </p:spPr>
        <p:txBody>
          <a:bodyPr vert="horz" lIns="91440" tIns="45720" rIns="91440" bIns="45720" rtlCol="0" anchor="ctr">
            <a:normAutofit/>
          </a:bodyPr>
          <a:lstStyle/>
          <a:p>
            <a:pPr defTabSz="914400">
              <a:spcBef>
                <a:spcPct val="0"/>
              </a:spcBef>
            </a:pPr>
            <a:r>
              <a:rPr lang="en-US" dirty="0">
                <a:hlinkClick r:id="rId6"/>
              </a:rPr>
              <a:t>The Total Number of Crimes Based on The Hour of Day</a:t>
            </a:r>
            <a:endParaRPr lang="en-US" dirty="0"/>
          </a:p>
        </p:txBody>
      </p:sp>
      <p:pic>
        <p:nvPicPr>
          <p:cNvPr id="5" name="Picture 4" descr="Chart, bar chart, histogram&#10;&#10;Description automatically generated">
            <a:extLst>
              <a:ext uri="{FF2B5EF4-FFF2-40B4-BE49-F238E27FC236}">
                <a16:creationId xmlns:a16="http://schemas.microsoft.com/office/drawing/2014/main" id="{F04F7BD7-A5F5-6CA9-7B42-FF6F65276B84}"/>
              </a:ext>
            </a:extLst>
          </p:cNvPr>
          <p:cNvPicPr>
            <a:picLocks noChangeAspect="1"/>
          </p:cNvPicPr>
          <p:nvPr/>
        </p:nvPicPr>
        <p:blipFill>
          <a:blip r:embed="rId7"/>
          <a:stretch>
            <a:fillRect/>
          </a:stretch>
        </p:blipFill>
        <p:spPr>
          <a:xfrm>
            <a:off x="0" y="1046747"/>
            <a:ext cx="5828636" cy="3196128"/>
          </a:xfrm>
          <a:prstGeom prst="rect">
            <a:avLst/>
          </a:prstGeom>
        </p:spPr>
      </p:pic>
      <p:grpSp>
        <p:nvGrpSpPr>
          <p:cNvPr id="29" name="Group 28">
            <a:extLst>
              <a:ext uri="{FF2B5EF4-FFF2-40B4-BE49-F238E27FC236}">
                <a16:creationId xmlns:a16="http://schemas.microsoft.com/office/drawing/2014/main" id="{79456847-F660-4ED4-9541-E8AB51FCAF6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551293" y="4672260"/>
            <a:ext cx="342900" cy="342900"/>
            <a:chOff x="11361456" y="6195813"/>
            <a:chExt cx="548640" cy="548640"/>
          </a:xfrm>
        </p:grpSpPr>
        <p:sp>
          <p:nvSpPr>
            <p:cNvPr id="30" name="Oval 29">
              <a:extLst>
                <a:ext uri="{FF2B5EF4-FFF2-40B4-BE49-F238E27FC236}">
                  <a16:creationId xmlns:a16="http://schemas.microsoft.com/office/drawing/2014/main" id="{CBA548B4-3D52-4409-99DD-B2A24D2015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2">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31" name="Oval 30">
              <a:extLst>
                <a:ext uri="{FF2B5EF4-FFF2-40B4-BE49-F238E27FC236}">
                  <a16:creationId xmlns:a16="http://schemas.microsoft.com/office/drawing/2014/main" id="{3AE84337-22C7-4E22-AAE5-97E3848BCE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Tree>
    <p:extLst>
      <p:ext uri="{BB962C8B-B14F-4D97-AF65-F5344CB8AC3E}">
        <p14:creationId xmlns:p14="http://schemas.microsoft.com/office/powerpoint/2010/main" val="3815563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heckerboard(across)">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12"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strips(downLeft)">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C2470417-D0DB-4EF9-B24D-533252BDD39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551293" y="4672260"/>
            <a:ext cx="342900" cy="342900"/>
            <a:chOff x="11361456" y="6195813"/>
            <a:chExt cx="548640" cy="548640"/>
          </a:xfrm>
        </p:grpSpPr>
        <p:sp>
          <p:nvSpPr>
            <p:cNvPr id="11" name="Oval 10">
              <a:extLst>
                <a:ext uri="{FF2B5EF4-FFF2-40B4-BE49-F238E27FC236}">
                  <a16:creationId xmlns:a16="http://schemas.microsoft.com/office/drawing/2014/main" id="{5DD43A5E-96FC-4417-AAAA-6D22205AE7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3">
                <a:duotone>
                  <a:schemeClr val="accent1">
                    <a:shade val="45000"/>
                    <a:satMod val="135000"/>
                  </a:schemeClr>
                  <a:prstClr val="white"/>
                </a:duotone>
                <a:extLst>
                  <a:ext uri="{BEBA8EAE-BF5A-486C-A8C5-ECC9F3942E4B}">
                    <a14:imgProps xmlns:a14="http://schemas.microsoft.com/office/drawing/2010/main">
                      <a14:imgLayer r:embed="rId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2" name="Oval 11">
              <a:extLst>
                <a:ext uri="{FF2B5EF4-FFF2-40B4-BE49-F238E27FC236}">
                  <a16:creationId xmlns:a16="http://schemas.microsoft.com/office/drawing/2014/main" id="{AC8EC610-CBFB-4415-82B2-94F68101CF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14" name="Rectangle 13">
            <a:extLst>
              <a:ext uri="{FF2B5EF4-FFF2-40B4-BE49-F238E27FC236}">
                <a16:creationId xmlns:a16="http://schemas.microsoft.com/office/drawing/2014/main" id="{47F26634-9FA8-4679-B619-B9DFA21E0D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77232" y="0"/>
            <a:ext cx="3266767" cy="5143499"/>
          </a:xfrm>
          <a:prstGeom prst="rect">
            <a:avLst/>
          </a:prstGeom>
          <a:blipFill dpi="0" rotWithShape="1">
            <a:blip r:embed="rId5">
              <a:alphaModFix amt="60000"/>
              <a:lum bright="70000" contrast="-70000"/>
              <a:extLst>
                <a:ext uri="{BEBA8EAE-BF5A-486C-A8C5-ECC9F3942E4B}">
                  <a14:imgProps xmlns:a14="http://schemas.microsoft.com/office/drawing/2010/main">
                    <a14:imgLayer r:embed="rId6">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D96F9E9-74A3-825F-4127-38A7C78D9D87}"/>
              </a:ext>
            </a:extLst>
          </p:cNvPr>
          <p:cNvSpPr>
            <a:spLocks noGrp="1"/>
          </p:cNvSpPr>
          <p:nvPr>
            <p:ph type="title"/>
          </p:nvPr>
        </p:nvSpPr>
        <p:spPr>
          <a:xfrm>
            <a:off x="6117262" y="714348"/>
            <a:ext cx="2658026" cy="3559939"/>
          </a:xfrm>
          <a:ln>
            <a:noFill/>
          </a:ln>
        </p:spPr>
        <p:txBody>
          <a:bodyPr vert="horz" lIns="91440" tIns="45720" rIns="91440" bIns="45720" rtlCol="0" anchor="ctr">
            <a:normAutofit/>
          </a:bodyPr>
          <a:lstStyle/>
          <a:p>
            <a:pPr defTabSz="914400">
              <a:spcBef>
                <a:spcPct val="0"/>
              </a:spcBef>
            </a:pPr>
            <a:r>
              <a:rPr lang="en-US" dirty="0"/>
              <a:t>Different Types of Crimes That Happened on Friday in The Dataset</a:t>
            </a:r>
          </a:p>
        </p:txBody>
      </p:sp>
      <p:pic>
        <p:nvPicPr>
          <p:cNvPr id="5" name="Picture 4" descr="Chart, bar chart, histogram&#10;&#10;Description automatically generated">
            <a:extLst>
              <a:ext uri="{FF2B5EF4-FFF2-40B4-BE49-F238E27FC236}">
                <a16:creationId xmlns:a16="http://schemas.microsoft.com/office/drawing/2014/main" id="{E864895B-100C-A66D-AD39-37CDF743709F}"/>
              </a:ext>
            </a:extLst>
          </p:cNvPr>
          <p:cNvPicPr>
            <a:picLocks noChangeAspect="1"/>
          </p:cNvPicPr>
          <p:nvPr/>
        </p:nvPicPr>
        <p:blipFill>
          <a:blip r:embed="rId7"/>
          <a:stretch>
            <a:fillRect/>
          </a:stretch>
        </p:blipFill>
        <p:spPr>
          <a:xfrm>
            <a:off x="368712" y="19040"/>
            <a:ext cx="5258714" cy="5105417"/>
          </a:xfrm>
          <a:prstGeom prst="rect">
            <a:avLst/>
          </a:prstGeom>
        </p:spPr>
      </p:pic>
      <p:grpSp>
        <p:nvGrpSpPr>
          <p:cNvPr id="16" name="Group 15">
            <a:extLst>
              <a:ext uri="{FF2B5EF4-FFF2-40B4-BE49-F238E27FC236}">
                <a16:creationId xmlns:a16="http://schemas.microsoft.com/office/drawing/2014/main" id="{79456847-F660-4ED4-9541-E8AB51FCAF6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551293" y="4672260"/>
            <a:ext cx="342900" cy="342900"/>
            <a:chOff x="11361456" y="6195813"/>
            <a:chExt cx="548640" cy="548640"/>
          </a:xfrm>
        </p:grpSpPr>
        <p:sp>
          <p:nvSpPr>
            <p:cNvPr id="17" name="Oval 16">
              <a:extLst>
                <a:ext uri="{FF2B5EF4-FFF2-40B4-BE49-F238E27FC236}">
                  <a16:creationId xmlns:a16="http://schemas.microsoft.com/office/drawing/2014/main" id="{CBA548B4-3D52-4409-99DD-B2A24D2015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3">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8" name="Oval 17">
              <a:extLst>
                <a:ext uri="{FF2B5EF4-FFF2-40B4-BE49-F238E27FC236}">
                  <a16:creationId xmlns:a16="http://schemas.microsoft.com/office/drawing/2014/main" id="{3AE84337-22C7-4E22-AAE5-97E3848BCE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Tree>
    <p:extLst>
      <p:ext uri="{BB962C8B-B14F-4D97-AF65-F5344CB8AC3E}">
        <p14:creationId xmlns:p14="http://schemas.microsoft.com/office/powerpoint/2010/main" val="19349676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12"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strips(downLeft)">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21"/>
          <p:cNvSpPr txBox="1">
            <a:spLocks noGrp="1"/>
          </p:cNvSpPr>
          <p:nvPr>
            <p:ph type="title"/>
          </p:nvPr>
        </p:nvSpPr>
        <p:spPr>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sz="2800" b="1"/>
              <a:t>CRIMES BY DAY AND TIME</a:t>
            </a:r>
            <a:endParaRPr sz="2800" b="1"/>
          </a:p>
        </p:txBody>
      </p:sp>
      <p:pic>
        <p:nvPicPr>
          <p:cNvPr id="186" name="Google Shape;186;p21"/>
          <p:cNvPicPr preferRelativeResize="0"/>
          <p:nvPr/>
        </p:nvPicPr>
        <p:blipFill>
          <a:blip r:embed="rId3">
            <a:alphaModFix/>
          </a:blip>
          <a:stretch>
            <a:fillRect/>
          </a:stretch>
        </p:blipFill>
        <p:spPr>
          <a:xfrm>
            <a:off x="2179500" y="1206250"/>
            <a:ext cx="5522450" cy="36816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40"/>
        <p:cNvGrpSpPr/>
        <p:nvPr/>
      </p:nvGrpSpPr>
      <p:grpSpPr>
        <a:xfrm>
          <a:off x="0" y="0"/>
          <a:ext cx="0" cy="0"/>
          <a:chOff x="0" y="0"/>
          <a:chExt cx="0" cy="0"/>
        </a:xfrm>
      </p:grpSpPr>
      <p:grpSp>
        <p:nvGrpSpPr>
          <p:cNvPr id="172" name="Group 171">
            <a:extLst>
              <a:ext uri="{FF2B5EF4-FFF2-40B4-BE49-F238E27FC236}">
                <a16:creationId xmlns:a16="http://schemas.microsoft.com/office/drawing/2014/main" id="{C2470417-D0DB-4EF9-B24D-533252BDD39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551293" y="4672260"/>
            <a:ext cx="342900" cy="342900"/>
            <a:chOff x="11361456" y="6195813"/>
            <a:chExt cx="548640" cy="548640"/>
          </a:xfrm>
        </p:grpSpPr>
        <p:sp>
          <p:nvSpPr>
            <p:cNvPr id="173" name="Oval 172">
              <a:extLst>
                <a:ext uri="{FF2B5EF4-FFF2-40B4-BE49-F238E27FC236}">
                  <a16:creationId xmlns:a16="http://schemas.microsoft.com/office/drawing/2014/main" id="{5DD43A5E-96FC-4417-AAAA-6D22205AE7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3">
                <a:duotone>
                  <a:schemeClr val="accent1">
                    <a:shade val="45000"/>
                    <a:satMod val="135000"/>
                  </a:schemeClr>
                  <a:prstClr val="white"/>
                </a:duotone>
                <a:extLst>
                  <a:ext uri="{BEBA8EAE-BF5A-486C-A8C5-ECC9F3942E4B}">
                    <a14:imgProps xmlns:a14="http://schemas.microsoft.com/office/drawing/2010/main">
                      <a14:imgLayer r:embed="rId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74" name="Oval 173">
              <a:extLst>
                <a:ext uri="{FF2B5EF4-FFF2-40B4-BE49-F238E27FC236}">
                  <a16:creationId xmlns:a16="http://schemas.microsoft.com/office/drawing/2014/main" id="{AC8EC610-CBFB-4415-82B2-94F68101CF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176" name="Rectangle 175">
            <a:extLst>
              <a:ext uri="{FF2B5EF4-FFF2-40B4-BE49-F238E27FC236}">
                <a16:creationId xmlns:a16="http://schemas.microsoft.com/office/drawing/2014/main" id="{829B68D6-C6CC-4D1D-92F1-5FE2522D57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8955" cy="5143499"/>
          </a:xfrm>
          <a:prstGeom prst="rect">
            <a:avLst/>
          </a:prstGeom>
          <a:blipFill dpi="0" rotWithShape="1">
            <a:blip r:embed="rId5">
              <a:alphaModFix amt="60000"/>
              <a:lum bright="70000" contrast="-70000"/>
              <a:extLst>
                <a:ext uri="{BEBA8EAE-BF5A-486C-A8C5-ECC9F3942E4B}">
                  <a14:imgProps xmlns:a14="http://schemas.microsoft.com/office/drawing/2010/main">
                    <a14:imgLayer r:embed="rId6">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Google Shape;141;p14"/>
          <p:cNvSpPr txBox="1">
            <a:spLocks noGrp="1"/>
          </p:cNvSpPr>
          <p:nvPr>
            <p:ph type="title"/>
          </p:nvPr>
        </p:nvSpPr>
        <p:spPr>
          <a:xfrm>
            <a:off x="286710" y="363474"/>
            <a:ext cx="5057883" cy="1207008"/>
          </a:xfrm>
          <a:prstGeom prst="rect">
            <a:avLst/>
          </a:prstGeom>
        </p:spPr>
        <p:txBody>
          <a:bodyPr spcFirstLastPara="1" vert="horz" lIns="91440" tIns="45720" rIns="91440" bIns="45720" rtlCol="0" anchor="ctr" anchorCtr="0">
            <a:normAutofit/>
          </a:bodyPr>
          <a:lstStyle/>
          <a:p>
            <a:pPr marL="0" lvl="0" indent="0" defTabSz="914400">
              <a:spcBef>
                <a:spcPct val="0"/>
              </a:spcBef>
              <a:spcAft>
                <a:spcPts val="0"/>
              </a:spcAft>
            </a:pPr>
            <a:r>
              <a:rPr lang="en-US" sz="3600" dirty="0"/>
              <a:t>BACKGROUND</a:t>
            </a:r>
          </a:p>
        </p:txBody>
      </p:sp>
      <p:sp>
        <p:nvSpPr>
          <p:cNvPr id="142" name="Google Shape;142;p14"/>
          <p:cNvSpPr txBox="1">
            <a:spLocks noGrp="1"/>
          </p:cNvSpPr>
          <p:nvPr>
            <p:ph type="body" idx="1"/>
          </p:nvPr>
        </p:nvSpPr>
        <p:spPr>
          <a:xfrm>
            <a:off x="286709" y="1591056"/>
            <a:ext cx="5057884" cy="3038094"/>
          </a:xfrm>
          <a:prstGeom prst="rect">
            <a:avLst/>
          </a:prstGeom>
        </p:spPr>
        <p:txBody>
          <a:bodyPr spcFirstLastPara="1" vert="horz" lIns="91440" tIns="45720" rIns="91440" bIns="45720" rtlCol="0" anchorCtr="0">
            <a:normAutofit/>
          </a:bodyPr>
          <a:lstStyle/>
          <a:p>
            <a:pPr marL="274320" lvl="0" indent="-182880" defTabSz="914400">
              <a:spcBef>
                <a:spcPts val="0"/>
              </a:spcBef>
              <a:spcAft>
                <a:spcPts val="600"/>
              </a:spcAft>
              <a:buSzPct val="85000"/>
              <a:buFont typeface="Wingdings" pitchFamily="2" charset="2"/>
              <a:buChar char="§"/>
            </a:pPr>
            <a:endParaRPr lang="en-US" sz="1400" dirty="0">
              <a:sym typeface="Arial"/>
            </a:endParaRPr>
          </a:p>
          <a:p>
            <a:pPr marL="274320" lvl="0" indent="-182880" defTabSz="914400">
              <a:spcBef>
                <a:spcPts val="0"/>
              </a:spcBef>
              <a:spcAft>
                <a:spcPts val="600"/>
              </a:spcAft>
              <a:buSzPct val="85000"/>
              <a:buFont typeface="Wingdings" pitchFamily="2" charset="2"/>
              <a:buChar char="§"/>
            </a:pPr>
            <a:endParaRPr lang="en-US" sz="1400" dirty="0">
              <a:sym typeface="Arial"/>
            </a:endParaRPr>
          </a:p>
          <a:p>
            <a:pPr marL="274320" lvl="0" indent="-182880" defTabSz="914400">
              <a:spcBef>
                <a:spcPts val="0"/>
              </a:spcBef>
              <a:spcAft>
                <a:spcPts val="600"/>
              </a:spcAft>
              <a:buSzPct val="85000"/>
              <a:buFont typeface="Wingdings" pitchFamily="2" charset="2"/>
              <a:buChar char="§"/>
            </a:pPr>
            <a:r>
              <a:rPr lang="en-US" sz="2000" dirty="0">
                <a:latin typeface="ACADEMY ENGRAVED LET PLAIN:1.0" panose="02000000000000000000" pitchFamily="2" charset="0"/>
                <a:sym typeface="Arial"/>
              </a:rPr>
              <a:t>What is a crime? </a:t>
            </a:r>
          </a:p>
          <a:p>
            <a:pPr marL="274320" lvl="0" indent="-182880" defTabSz="914400">
              <a:spcBef>
                <a:spcPts val="0"/>
              </a:spcBef>
              <a:spcAft>
                <a:spcPts val="600"/>
              </a:spcAft>
              <a:buSzPct val="85000"/>
              <a:buFont typeface="Wingdings" pitchFamily="2" charset="2"/>
              <a:buChar char="§"/>
            </a:pPr>
            <a:endParaRPr lang="en-US" sz="1400" dirty="0">
              <a:sym typeface="Arial"/>
            </a:endParaRPr>
          </a:p>
          <a:p>
            <a:pPr marL="274320" lvl="0" indent="-182880" defTabSz="914400">
              <a:spcBef>
                <a:spcPts val="0"/>
              </a:spcBef>
              <a:spcAft>
                <a:spcPts val="600"/>
              </a:spcAft>
              <a:buSzPct val="85000"/>
              <a:buFont typeface="Wingdings" pitchFamily="2" charset="2"/>
              <a:buChar char="§"/>
            </a:pPr>
            <a:r>
              <a:rPr lang="en-US" sz="2000" dirty="0">
                <a:latin typeface="ACADEMY ENGRAVED LET PLAIN:1.0" panose="02000000000000000000" pitchFamily="2" charset="0"/>
                <a:sym typeface="Arial"/>
              </a:rPr>
              <a:t>Why did we choose the city of Boston?</a:t>
            </a:r>
          </a:p>
          <a:p>
            <a:pPr marL="274320" lvl="0" indent="-182880" defTabSz="914400">
              <a:spcBef>
                <a:spcPts val="0"/>
              </a:spcBef>
              <a:spcAft>
                <a:spcPts val="600"/>
              </a:spcAft>
              <a:buSzPct val="85000"/>
              <a:buFont typeface="Wingdings" pitchFamily="2" charset="2"/>
              <a:buChar char="§"/>
            </a:pPr>
            <a:endParaRPr lang="en-US" sz="1400" dirty="0">
              <a:sym typeface="Arial"/>
            </a:endParaRPr>
          </a:p>
          <a:p>
            <a:pPr marL="274320" lvl="0" indent="-182880" defTabSz="914400">
              <a:spcBef>
                <a:spcPts val="0"/>
              </a:spcBef>
              <a:spcAft>
                <a:spcPts val="600"/>
              </a:spcAft>
              <a:buSzPct val="85000"/>
              <a:buFont typeface="Wingdings" pitchFamily="2" charset="2"/>
              <a:buChar char="§"/>
            </a:pPr>
            <a:endParaRPr lang="en-US" sz="1400" b="1" dirty="0">
              <a:sym typeface="Arial"/>
            </a:endParaRPr>
          </a:p>
        </p:txBody>
      </p:sp>
      <p:pic>
        <p:nvPicPr>
          <p:cNvPr id="4" name="Graphic 3" descr="Police male outline">
            <a:extLst>
              <a:ext uri="{FF2B5EF4-FFF2-40B4-BE49-F238E27FC236}">
                <a16:creationId xmlns:a16="http://schemas.microsoft.com/office/drawing/2014/main" id="{5F8725CF-CE4A-BE50-8E1D-FE82C1891FB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999154" y="1043354"/>
            <a:ext cx="2680323" cy="2836984"/>
          </a:xfrm>
          <a:prstGeom prst="rect">
            <a:avLst/>
          </a:prstGeom>
        </p:spPr>
      </p:pic>
      <p:grpSp>
        <p:nvGrpSpPr>
          <p:cNvPr id="178" name="Group 177">
            <a:extLst>
              <a:ext uri="{FF2B5EF4-FFF2-40B4-BE49-F238E27FC236}">
                <a16:creationId xmlns:a16="http://schemas.microsoft.com/office/drawing/2014/main" id="{4732A386-7C2A-439A-BB1D-5CC2440E65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551293" y="4672260"/>
            <a:ext cx="342900" cy="342900"/>
            <a:chOff x="11361456" y="6195813"/>
            <a:chExt cx="548640" cy="548640"/>
          </a:xfrm>
        </p:grpSpPr>
        <p:sp>
          <p:nvSpPr>
            <p:cNvPr id="179" name="Oval 178">
              <a:extLst>
                <a:ext uri="{FF2B5EF4-FFF2-40B4-BE49-F238E27FC236}">
                  <a16:creationId xmlns:a16="http://schemas.microsoft.com/office/drawing/2014/main" id="{A1CD6A5D-4173-44ED-B98B-3F63242220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3">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80" name="Oval 179">
              <a:extLst>
                <a:ext uri="{FF2B5EF4-FFF2-40B4-BE49-F238E27FC236}">
                  <a16:creationId xmlns:a16="http://schemas.microsoft.com/office/drawing/2014/main" id="{89485095-E900-493D-BBC5-801B7384BE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2" name="TextBox 1">
            <a:extLst>
              <a:ext uri="{FF2B5EF4-FFF2-40B4-BE49-F238E27FC236}">
                <a16:creationId xmlns:a16="http://schemas.microsoft.com/office/drawing/2014/main" id="{DC4130BE-1118-E503-F3CE-D23FB00C5FB8}"/>
              </a:ext>
            </a:extLst>
          </p:cNvPr>
          <p:cNvSpPr txBox="1"/>
          <p:nvPr/>
        </p:nvSpPr>
        <p:spPr>
          <a:xfrm>
            <a:off x="1541721" y="1222744"/>
            <a:ext cx="184731" cy="369332"/>
          </a:xfrm>
          <a:prstGeom prst="rect">
            <a:avLst/>
          </a:prstGeom>
          <a:noFill/>
        </p:spPr>
        <p:txBody>
          <a:bodyPr wrap="none" rtlCol="0">
            <a:spAutoFit/>
          </a:bodyPr>
          <a:lstStyle/>
          <a:p>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42">
                                            <p:txEl>
                                              <p:pRg st="2" end="2"/>
                                            </p:txEl>
                                          </p:spTgt>
                                        </p:tgtEl>
                                        <p:attrNameLst>
                                          <p:attrName>style.visibility</p:attrName>
                                        </p:attrNameLst>
                                      </p:cBhvr>
                                      <p:to>
                                        <p:strVal val="visible"/>
                                      </p:to>
                                    </p:set>
                                    <p:anim calcmode="lin" valueType="num">
                                      <p:cBhvr additive="base">
                                        <p:cTn id="13" dur="500" fill="hold"/>
                                        <p:tgtEl>
                                          <p:spTgt spid="142">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4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42">
                                            <p:txEl>
                                              <p:pRg st="4" end="4"/>
                                            </p:txEl>
                                          </p:spTgt>
                                        </p:tgtEl>
                                        <p:attrNameLst>
                                          <p:attrName>style.visibility</p:attrName>
                                        </p:attrNameLst>
                                      </p:cBhvr>
                                      <p:to>
                                        <p:strVal val="visible"/>
                                      </p:to>
                                    </p:set>
                                    <p:anim calcmode="lin" valueType="num">
                                      <p:cBhvr additive="base">
                                        <p:cTn id="19" dur="500" fill="hold"/>
                                        <p:tgtEl>
                                          <p:spTgt spid="142">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42">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C2470417-D0DB-4EF9-B24D-533252BDD39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551293" y="4672260"/>
            <a:ext cx="342900" cy="342900"/>
            <a:chOff x="11361456" y="6195813"/>
            <a:chExt cx="548640" cy="548640"/>
          </a:xfrm>
        </p:grpSpPr>
        <p:sp>
          <p:nvSpPr>
            <p:cNvPr id="27" name="Oval 26">
              <a:extLst>
                <a:ext uri="{FF2B5EF4-FFF2-40B4-BE49-F238E27FC236}">
                  <a16:creationId xmlns:a16="http://schemas.microsoft.com/office/drawing/2014/main" id="{5DD43A5E-96FC-4417-AAAA-6D22205AE7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2">
                <a:duotone>
                  <a:schemeClr val="accent1">
                    <a:shade val="45000"/>
                    <a:satMod val="135000"/>
                  </a:schemeClr>
                  <a:prstClr val="white"/>
                </a:duotone>
                <a:extLst>
                  <a:ext uri="{BEBA8EAE-BF5A-486C-A8C5-ECC9F3942E4B}">
                    <a14:imgProps xmlns:a14="http://schemas.microsoft.com/office/drawing/2010/main">
                      <a14:imgLayer r:embed="rId3">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28" name="Oval 27">
              <a:extLst>
                <a:ext uri="{FF2B5EF4-FFF2-40B4-BE49-F238E27FC236}">
                  <a16:creationId xmlns:a16="http://schemas.microsoft.com/office/drawing/2014/main" id="{AC8EC610-CBFB-4415-82B2-94F68101CF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30" name="Rectangle 29">
            <a:extLst>
              <a:ext uri="{FF2B5EF4-FFF2-40B4-BE49-F238E27FC236}">
                <a16:creationId xmlns:a16="http://schemas.microsoft.com/office/drawing/2014/main" id="{47F26634-9FA8-4679-B619-B9DFA21E0D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77232" y="0"/>
            <a:ext cx="3266767" cy="5143499"/>
          </a:xfrm>
          <a:prstGeom prst="rect">
            <a:avLst/>
          </a:prstGeom>
          <a:blipFill dpi="0" rotWithShape="1">
            <a:blip r:embed="rId4">
              <a:alphaModFix amt="60000"/>
              <a:lum bright="70000" contrast="-70000"/>
              <a:extLst>
                <a:ext uri="{BEBA8EAE-BF5A-486C-A8C5-ECC9F3942E4B}">
                  <a14:imgProps xmlns:a14="http://schemas.microsoft.com/office/drawing/2010/main">
                    <a14:imgLayer r:embed="rId5">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FD70A9D-E56F-252E-24E6-CF6CE3558513}"/>
              </a:ext>
            </a:extLst>
          </p:cNvPr>
          <p:cNvSpPr>
            <a:spLocks noGrp="1"/>
          </p:cNvSpPr>
          <p:nvPr>
            <p:ph type="title"/>
          </p:nvPr>
        </p:nvSpPr>
        <p:spPr>
          <a:xfrm>
            <a:off x="6064717" y="878840"/>
            <a:ext cx="2508471" cy="2296413"/>
          </a:xfrm>
          <a:ln>
            <a:noFill/>
          </a:ln>
        </p:spPr>
        <p:txBody>
          <a:bodyPr vert="horz" lIns="91440" tIns="45720" rIns="91440" bIns="45720" rtlCol="0" anchor="ctr">
            <a:normAutofit/>
          </a:bodyPr>
          <a:lstStyle/>
          <a:p>
            <a:pPr defTabSz="914400">
              <a:spcBef>
                <a:spcPct val="0"/>
              </a:spcBef>
            </a:pPr>
            <a:r>
              <a:rPr lang="en-US" dirty="0">
                <a:hlinkClick r:id="rId6"/>
              </a:rPr>
              <a:t>CRIME BY MONTH</a:t>
            </a:r>
            <a:endParaRPr lang="en-US" dirty="0"/>
          </a:p>
        </p:txBody>
      </p:sp>
      <p:pic>
        <p:nvPicPr>
          <p:cNvPr id="4" name="Picture 3">
            <a:extLst>
              <a:ext uri="{FF2B5EF4-FFF2-40B4-BE49-F238E27FC236}">
                <a16:creationId xmlns:a16="http://schemas.microsoft.com/office/drawing/2014/main" id="{74DC781A-3DA3-A17A-1E06-BA984464DC91}"/>
              </a:ext>
            </a:extLst>
          </p:cNvPr>
          <p:cNvPicPr>
            <a:picLocks noChangeAspect="1"/>
          </p:cNvPicPr>
          <p:nvPr/>
        </p:nvPicPr>
        <p:blipFill>
          <a:blip r:embed="rId7"/>
          <a:stretch>
            <a:fillRect/>
          </a:stretch>
        </p:blipFill>
        <p:spPr>
          <a:xfrm>
            <a:off x="0" y="878840"/>
            <a:ext cx="5888382" cy="3385818"/>
          </a:xfrm>
          <a:prstGeom prst="rect">
            <a:avLst/>
          </a:prstGeom>
        </p:spPr>
      </p:pic>
      <p:grpSp>
        <p:nvGrpSpPr>
          <p:cNvPr id="32" name="Group 31">
            <a:extLst>
              <a:ext uri="{FF2B5EF4-FFF2-40B4-BE49-F238E27FC236}">
                <a16:creationId xmlns:a16="http://schemas.microsoft.com/office/drawing/2014/main" id="{79456847-F660-4ED4-9541-E8AB51FCAF6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551293" y="4672260"/>
            <a:ext cx="342900" cy="342900"/>
            <a:chOff x="11361456" y="6195813"/>
            <a:chExt cx="548640" cy="548640"/>
          </a:xfrm>
        </p:grpSpPr>
        <p:sp>
          <p:nvSpPr>
            <p:cNvPr id="33" name="Oval 32">
              <a:extLst>
                <a:ext uri="{FF2B5EF4-FFF2-40B4-BE49-F238E27FC236}">
                  <a16:creationId xmlns:a16="http://schemas.microsoft.com/office/drawing/2014/main" id="{CBA548B4-3D52-4409-99DD-B2A24D2015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2">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34" name="Oval 33">
              <a:extLst>
                <a:ext uri="{FF2B5EF4-FFF2-40B4-BE49-F238E27FC236}">
                  <a16:creationId xmlns:a16="http://schemas.microsoft.com/office/drawing/2014/main" id="{3AE84337-22C7-4E22-AAE5-97E3848BCE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Tree>
    <p:extLst>
      <p:ext uri="{BB962C8B-B14F-4D97-AF65-F5344CB8AC3E}">
        <p14:creationId xmlns:p14="http://schemas.microsoft.com/office/powerpoint/2010/main" val="28388527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fill="hold"/>
                                        <p:tgtEl>
                                          <p:spTgt spid="2"/>
                                        </p:tgtEl>
                                        <p:attrNameLst>
                                          <p:attrName>ppt_x</p:attrName>
                                        </p:attrNameLst>
                                      </p:cBhvr>
                                      <p:tavLst>
                                        <p:tav tm="0">
                                          <p:val>
                                            <p:strVal val="#ppt_x"/>
                                          </p:val>
                                        </p:tav>
                                        <p:tav tm="100000">
                                          <p:val>
                                            <p:strVal val="#ppt_x"/>
                                          </p:val>
                                        </p:tav>
                                      </p:tavLst>
                                    </p:anim>
                                    <p:anim calcmode="lin" valueType="num">
                                      <p:cBhvr additive="base">
                                        <p:cTn id="13"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22"/>
          <p:cNvSpPr txBox="1">
            <a:spLocks noGrp="1"/>
          </p:cNvSpPr>
          <p:nvPr>
            <p:ph type="title"/>
          </p:nvPr>
        </p:nvSpPr>
        <p:spPr>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sz="2800" b="1"/>
              <a:t>CRIMES BY MONTH AND HOUR</a:t>
            </a:r>
            <a:endParaRPr sz="2800" b="1"/>
          </a:p>
          <a:p>
            <a:pPr marL="0" lvl="0" indent="0" algn="l" rtl="0">
              <a:spcBef>
                <a:spcPts val="0"/>
              </a:spcBef>
              <a:spcAft>
                <a:spcPts val="0"/>
              </a:spcAft>
              <a:buNone/>
            </a:pPr>
            <a:endParaRPr/>
          </a:p>
        </p:txBody>
      </p:sp>
      <p:pic>
        <p:nvPicPr>
          <p:cNvPr id="192" name="Google Shape;192;p22"/>
          <p:cNvPicPr preferRelativeResize="0"/>
          <p:nvPr/>
        </p:nvPicPr>
        <p:blipFill>
          <a:blip r:embed="rId3">
            <a:alphaModFix/>
          </a:blip>
          <a:stretch>
            <a:fillRect/>
          </a:stretch>
        </p:blipFill>
        <p:spPr>
          <a:xfrm>
            <a:off x="2154925" y="1307850"/>
            <a:ext cx="5579799" cy="316912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6D60B-2625-37E9-1AF8-1D99ED460666}"/>
              </a:ext>
            </a:extLst>
          </p:cNvPr>
          <p:cNvSpPr>
            <a:spLocks noGrp="1"/>
          </p:cNvSpPr>
          <p:nvPr>
            <p:ph type="title"/>
          </p:nvPr>
        </p:nvSpPr>
        <p:spPr/>
        <p:txBody>
          <a:bodyPr/>
          <a:lstStyle/>
          <a:p>
            <a:endParaRPr lang="en-US"/>
          </a:p>
        </p:txBody>
      </p:sp>
      <p:pic>
        <p:nvPicPr>
          <p:cNvPr id="4" name="Picture 3">
            <a:hlinkClick r:id="rId2"/>
            <a:extLst>
              <a:ext uri="{FF2B5EF4-FFF2-40B4-BE49-F238E27FC236}">
                <a16:creationId xmlns:a16="http://schemas.microsoft.com/office/drawing/2014/main" id="{354B02A3-0D0B-FB53-A31C-99DF49316F9F}"/>
              </a:ext>
            </a:extLst>
          </p:cNvPr>
          <p:cNvPicPr>
            <a:picLocks noChangeAspect="1"/>
          </p:cNvPicPr>
          <p:nvPr/>
        </p:nvPicPr>
        <p:blipFill>
          <a:blip r:embed="rId3"/>
          <a:stretch>
            <a:fillRect/>
          </a:stretch>
        </p:blipFill>
        <p:spPr>
          <a:xfrm>
            <a:off x="0" y="0"/>
            <a:ext cx="9144000" cy="5247921"/>
          </a:xfrm>
          <a:prstGeom prst="rect">
            <a:avLst/>
          </a:prstGeom>
        </p:spPr>
      </p:pic>
    </p:spTree>
    <p:extLst>
      <p:ext uri="{BB962C8B-B14F-4D97-AF65-F5344CB8AC3E}">
        <p14:creationId xmlns:p14="http://schemas.microsoft.com/office/powerpoint/2010/main" val="967181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132FD491-28F3-42E7-AEBF-A9E3C462C92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551293" y="4672260"/>
            <a:ext cx="342900" cy="342900"/>
            <a:chOff x="11361456" y="6195813"/>
            <a:chExt cx="548640" cy="548640"/>
          </a:xfrm>
        </p:grpSpPr>
        <p:sp>
          <p:nvSpPr>
            <p:cNvPr id="9" name="Oval 8">
              <a:extLst>
                <a:ext uri="{FF2B5EF4-FFF2-40B4-BE49-F238E27FC236}">
                  <a16:creationId xmlns:a16="http://schemas.microsoft.com/office/drawing/2014/main" id="{AD016B6E-F283-4CFB-9099-05C8DA6AB3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2">
                <a:duotone>
                  <a:schemeClr val="accent1">
                    <a:shade val="45000"/>
                    <a:satMod val="135000"/>
                  </a:schemeClr>
                  <a:prstClr val="white"/>
                </a:duotone>
                <a:extLst>
                  <a:ext uri="{BEBA8EAE-BF5A-486C-A8C5-ECC9F3942E4B}">
                    <a14:imgProps xmlns:a14="http://schemas.microsoft.com/office/drawing/2010/main">
                      <a14:imgLayer r:embed="rId3">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a:extLst>
                <a:ext uri="{FF2B5EF4-FFF2-40B4-BE49-F238E27FC236}">
                  <a16:creationId xmlns:a16="http://schemas.microsoft.com/office/drawing/2014/main" id="{72D0360E-345F-4790-B0A0-03ADC36B5E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sp>
      </p:grpSp>
      <p:sp useBgFill="1">
        <p:nvSpPr>
          <p:cNvPr id="12" name="Rectangle 11">
            <a:extLst>
              <a:ext uri="{FF2B5EF4-FFF2-40B4-BE49-F238E27FC236}">
                <a16:creationId xmlns:a16="http://schemas.microsoft.com/office/drawing/2014/main" id="{E009DD9B-5EE2-4C0D-8B2B-351C8C1022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720DB99-7745-4E75-9D96-AAB6D55C53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8378" y="348089"/>
            <a:ext cx="7667244" cy="60512"/>
          </a:xfrm>
          <a:prstGeom prst="rect">
            <a:avLst/>
          </a:prstGeom>
          <a:blipFill dpi="0" rotWithShape="1">
            <a:blip r:embed="rId4">
              <a:alphaModFix amt="85000"/>
              <a:lum bright="70000" contrast="-70000"/>
              <a:extLst>
                <a:ext uri="{BEBA8EAE-BF5A-486C-A8C5-ECC9F3942E4B}">
                  <a14:imgProps xmlns:a14="http://schemas.microsoft.com/office/drawing/2010/main">
                    <a14:imgLayer r:embed="rId5">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a:extLst>
              <a:ext uri="{FF2B5EF4-FFF2-40B4-BE49-F238E27FC236}">
                <a16:creationId xmlns:a16="http://schemas.microsoft.com/office/drawing/2014/main" id="{D68803C4-E159-4360-B7BB-74205C8F78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8378" y="451464"/>
            <a:ext cx="7667244" cy="1039405"/>
          </a:xfrm>
          <a:prstGeom prst="rect">
            <a:avLst/>
          </a:prstGeom>
          <a:blipFill dpi="0" rotWithShape="1">
            <a:blip r:embed="rId4">
              <a:alphaModFix amt="85000"/>
              <a:lum bright="70000" contrast="-70000"/>
              <a:extLst>
                <a:ext uri="{BEBA8EAE-BF5A-486C-A8C5-ECC9F3942E4B}">
                  <a14:imgProps xmlns:a14="http://schemas.microsoft.com/office/drawing/2010/main">
                    <a14:imgLayer r:embed="rId5">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a:extLst>
              <a:ext uri="{FF2B5EF4-FFF2-40B4-BE49-F238E27FC236}">
                <a16:creationId xmlns:a16="http://schemas.microsoft.com/office/drawing/2014/main" id="{504B0465-3B07-49BF-BEA7-D814762462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8378" y="1528991"/>
            <a:ext cx="7667244" cy="60512"/>
          </a:xfrm>
          <a:prstGeom prst="rect">
            <a:avLst/>
          </a:prstGeom>
          <a:blipFill dpi="0" rotWithShape="1">
            <a:blip r:embed="rId4">
              <a:alphaModFix amt="85000"/>
              <a:lum bright="70000" contrast="-70000"/>
              <a:extLst>
                <a:ext uri="{BEBA8EAE-BF5A-486C-A8C5-ECC9F3942E4B}">
                  <a14:imgProps xmlns:a14="http://schemas.microsoft.com/office/drawing/2010/main">
                    <a14:imgLayer r:embed="rId5">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0DC3183-4EC5-8F96-2A6F-F39B617A626F}"/>
              </a:ext>
            </a:extLst>
          </p:cNvPr>
          <p:cNvSpPr>
            <a:spLocks noGrp="1"/>
          </p:cNvSpPr>
          <p:nvPr>
            <p:ph type="title"/>
          </p:nvPr>
        </p:nvSpPr>
        <p:spPr>
          <a:xfrm>
            <a:off x="802386" y="363474"/>
            <a:ext cx="7543800" cy="1207008"/>
          </a:xfrm>
        </p:spPr>
        <p:txBody>
          <a:bodyPr vert="horz" lIns="91440" tIns="45720" rIns="91440" bIns="45720" rtlCol="0" anchor="ctr">
            <a:normAutofit/>
          </a:bodyPr>
          <a:lstStyle/>
          <a:p>
            <a:pPr defTabSz="914400">
              <a:spcBef>
                <a:spcPct val="0"/>
              </a:spcBef>
            </a:pPr>
            <a:r>
              <a:rPr lang="en-US" sz="5400" cap="all" dirty="0"/>
              <a:t>CONCLUSION </a:t>
            </a:r>
          </a:p>
        </p:txBody>
      </p:sp>
      <p:sp>
        <p:nvSpPr>
          <p:cNvPr id="3" name="Text Placeholder 2">
            <a:extLst>
              <a:ext uri="{FF2B5EF4-FFF2-40B4-BE49-F238E27FC236}">
                <a16:creationId xmlns:a16="http://schemas.microsoft.com/office/drawing/2014/main" id="{7E1CB5A2-A7BA-4190-076E-273699165A47}"/>
              </a:ext>
            </a:extLst>
          </p:cNvPr>
          <p:cNvSpPr>
            <a:spLocks noGrp="1"/>
          </p:cNvSpPr>
          <p:nvPr>
            <p:ph type="body" idx="1"/>
          </p:nvPr>
        </p:nvSpPr>
        <p:spPr>
          <a:xfrm>
            <a:off x="802386" y="1711569"/>
            <a:ext cx="7543800" cy="3083842"/>
          </a:xfrm>
        </p:spPr>
        <p:txBody>
          <a:bodyPr vert="horz" lIns="91440" tIns="45720" rIns="91440" bIns="45720" rtlCol="0">
            <a:normAutofit/>
          </a:bodyPr>
          <a:lstStyle/>
          <a:p>
            <a:pPr indent="-182880" defTabSz="914400">
              <a:spcAft>
                <a:spcPts val="600"/>
              </a:spcAft>
              <a:buSzPct val="85000"/>
              <a:buFont typeface="Wingdings" pitchFamily="2" charset="2"/>
              <a:buChar char="§"/>
            </a:pPr>
            <a:r>
              <a:rPr lang="en-US" sz="1300" dirty="0"/>
              <a:t>According to the result of the analysis, when examining the types of crime by month, Investigate Person, Leaving Scene - Property Damage, and Sick Assis are showing consistent staying at higher rates throughout the year than other crimes. </a:t>
            </a:r>
          </a:p>
          <a:p>
            <a:pPr indent="-182880" defTabSz="914400">
              <a:spcAft>
                <a:spcPts val="600"/>
              </a:spcAft>
              <a:buSzPct val="85000"/>
              <a:buFont typeface="Wingdings" pitchFamily="2" charset="2"/>
              <a:buChar char="§"/>
            </a:pPr>
            <a:endParaRPr lang="en-US" sz="1300" dirty="0"/>
          </a:p>
          <a:p>
            <a:pPr indent="-182880" defTabSz="914400">
              <a:spcAft>
                <a:spcPts val="600"/>
              </a:spcAft>
              <a:buSzPct val="85000"/>
              <a:buFont typeface="Wingdings" pitchFamily="2" charset="2"/>
              <a:buChar char="§"/>
            </a:pPr>
            <a:r>
              <a:rPr lang="en-US" sz="1300" dirty="0"/>
              <a:t>The trend of crime by month suggests that crime happens at lower rates and then gradually increases throughout the year before dipping in November, before the holidays. </a:t>
            </a:r>
          </a:p>
          <a:p>
            <a:pPr marL="274320" indent="-182880" defTabSz="914400">
              <a:spcAft>
                <a:spcPts val="600"/>
              </a:spcAft>
              <a:buSzPct val="85000"/>
              <a:buFont typeface="Wingdings" pitchFamily="2" charset="2"/>
              <a:buChar char="§"/>
            </a:pPr>
            <a:endParaRPr lang="en-US" sz="1300" dirty="0"/>
          </a:p>
          <a:p>
            <a:pPr indent="-182880" defTabSz="914400">
              <a:spcAft>
                <a:spcPts val="600"/>
              </a:spcAft>
              <a:buSzPct val="85000"/>
              <a:buFont typeface="Wingdings" pitchFamily="2" charset="2"/>
              <a:buChar char="§"/>
            </a:pPr>
            <a:r>
              <a:rPr lang="en-US" sz="1300" dirty="0"/>
              <a:t>Fridays during October see the most crime out of the year.</a:t>
            </a:r>
          </a:p>
          <a:p>
            <a:pPr indent="-182880" defTabSz="914400">
              <a:spcAft>
                <a:spcPts val="600"/>
              </a:spcAft>
              <a:buSzPct val="85000"/>
              <a:buFont typeface="Wingdings" pitchFamily="2" charset="2"/>
              <a:buChar char="§"/>
            </a:pPr>
            <a:endParaRPr lang="en-US" sz="1300" dirty="0"/>
          </a:p>
          <a:p>
            <a:pPr indent="-182880" defTabSz="914400">
              <a:spcAft>
                <a:spcPts val="600"/>
              </a:spcAft>
              <a:buSzPct val="85000"/>
              <a:buFont typeface="Wingdings" pitchFamily="2" charset="2"/>
              <a:buChar char="§"/>
            </a:pPr>
            <a:r>
              <a:rPr lang="en-US" sz="1300" dirty="0"/>
              <a:t>Districts B2 and D4 and C11, Roxbury and Mattapan, and Dorchester respectively, see the most crime in their areas.</a:t>
            </a:r>
          </a:p>
          <a:p>
            <a:pPr indent="-182880" defTabSz="914400">
              <a:spcAft>
                <a:spcPts val="600"/>
              </a:spcAft>
              <a:buSzPct val="85000"/>
              <a:buFont typeface="Wingdings" pitchFamily="2" charset="2"/>
              <a:buChar char="§"/>
            </a:pPr>
            <a:endParaRPr lang="en-US" sz="1300" dirty="0"/>
          </a:p>
        </p:txBody>
      </p:sp>
      <p:sp>
        <p:nvSpPr>
          <p:cNvPr id="20" name="Oval 19">
            <a:extLst>
              <a:ext uri="{FF2B5EF4-FFF2-40B4-BE49-F238E27FC236}">
                <a16:creationId xmlns:a16="http://schemas.microsoft.com/office/drawing/2014/main" id="{49B7FFA5-14CB-4A4F-9BCC-CA3AA5D9D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51293" y="4672260"/>
            <a:ext cx="342900" cy="342900"/>
          </a:xfrm>
          <a:prstGeom prst="ellipse">
            <a:avLst/>
          </a:prstGeom>
          <a:blipFill dpi="0" rotWithShape="1">
            <a:blip r:embed="rId2">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22" name="Oval 21">
            <a:extLst>
              <a:ext uri="{FF2B5EF4-FFF2-40B4-BE49-F238E27FC236}">
                <a16:creationId xmlns:a16="http://schemas.microsoft.com/office/drawing/2014/main" id="{04E48745-7512-4EC2-9E20-9092D1215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73188" y="4694155"/>
            <a:ext cx="299110" cy="299111"/>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1985754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dissolve">
                                      <p:cBhvr>
                                        <p:cTn id="10" dur="500"/>
                                        <p:tgtEl>
                                          <p:spTgt spid="3">
                                            <p:txEl>
                                              <p:pRg st="2" end="2"/>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Effect transition="in" filter="dissolve">
                                      <p:cBhvr>
                                        <p:cTn id="13" dur="500"/>
                                        <p:tgtEl>
                                          <p:spTgt spid="3">
                                            <p:txEl>
                                              <p:pRg st="4" end="4"/>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3">
                                            <p:txEl>
                                              <p:pRg st="6" end="6"/>
                                            </p:txEl>
                                          </p:spTgt>
                                        </p:tgtEl>
                                        <p:attrNameLst>
                                          <p:attrName>style.visibility</p:attrName>
                                        </p:attrNameLst>
                                      </p:cBhvr>
                                      <p:to>
                                        <p:strVal val="visible"/>
                                      </p:to>
                                    </p:set>
                                    <p:animEffect transition="in" filter="dissolve">
                                      <p:cBhvr>
                                        <p:cTn id="16"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132FD491-28F3-42E7-AEBF-A9E3C462C92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551293" y="4672260"/>
            <a:ext cx="342900" cy="342900"/>
            <a:chOff x="11361456" y="6195813"/>
            <a:chExt cx="548640" cy="548640"/>
          </a:xfrm>
        </p:grpSpPr>
        <p:sp>
          <p:nvSpPr>
            <p:cNvPr id="9" name="Oval 8">
              <a:extLst>
                <a:ext uri="{FF2B5EF4-FFF2-40B4-BE49-F238E27FC236}">
                  <a16:creationId xmlns:a16="http://schemas.microsoft.com/office/drawing/2014/main" id="{AD016B6E-F283-4CFB-9099-05C8DA6AB3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2">
                <a:duotone>
                  <a:schemeClr val="accent1">
                    <a:shade val="45000"/>
                    <a:satMod val="135000"/>
                  </a:schemeClr>
                  <a:prstClr val="white"/>
                </a:duotone>
                <a:extLst>
                  <a:ext uri="{BEBA8EAE-BF5A-486C-A8C5-ECC9F3942E4B}">
                    <a14:imgProps xmlns:a14="http://schemas.microsoft.com/office/drawing/2010/main">
                      <a14:imgLayer r:embed="rId3">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a:extLst>
                <a:ext uri="{FF2B5EF4-FFF2-40B4-BE49-F238E27FC236}">
                  <a16:creationId xmlns:a16="http://schemas.microsoft.com/office/drawing/2014/main" id="{72D0360E-345F-4790-B0A0-03ADC36B5E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sp>
      </p:grpSp>
      <p:sp useBgFill="1">
        <p:nvSpPr>
          <p:cNvPr id="12" name="Rectangle 11">
            <a:extLst>
              <a:ext uri="{FF2B5EF4-FFF2-40B4-BE49-F238E27FC236}">
                <a16:creationId xmlns:a16="http://schemas.microsoft.com/office/drawing/2014/main" id="{E009DD9B-5EE2-4C0D-8B2B-351C8C1022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720DB99-7745-4E75-9D96-AAB6D55C53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8378" y="348089"/>
            <a:ext cx="7667244" cy="60512"/>
          </a:xfrm>
          <a:prstGeom prst="rect">
            <a:avLst/>
          </a:prstGeom>
          <a:blipFill dpi="0" rotWithShape="1">
            <a:blip r:embed="rId4">
              <a:alphaModFix amt="85000"/>
              <a:lum bright="70000" contrast="-70000"/>
              <a:extLst>
                <a:ext uri="{BEBA8EAE-BF5A-486C-A8C5-ECC9F3942E4B}">
                  <a14:imgProps xmlns:a14="http://schemas.microsoft.com/office/drawing/2010/main">
                    <a14:imgLayer r:embed="rId5">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a:extLst>
              <a:ext uri="{FF2B5EF4-FFF2-40B4-BE49-F238E27FC236}">
                <a16:creationId xmlns:a16="http://schemas.microsoft.com/office/drawing/2014/main" id="{D68803C4-E159-4360-B7BB-74205C8F78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8378" y="451464"/>
            <a:ext cx="7667244" cy="1039405"/>
          </a:xfrm>
          <a:prstGeom prst="rect">
            <a:avLst/>
          </a:prstGeom>
          <a:blipFill dpi="0" rotWithShape="1">
            <a:blip r:embed="rId4">
              <a:alphaModFix amt="85000"/>
              <a:lum bright="70000" contrast="-70000"/>
              <a:extLst>
                <a:ext uri="{BEBA8EAE-BF5A-486C-A8C5-ECC9F3942E4B}">
                  <a14:imgProps xmlns:a14="http://schemas.microsoft.com/office/drawing/2010/main">
                    <a14:imgLayer r:embed="rId5">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a:extLst>
              <a:ext uri="{FF2B5EF4-FFF2-40B4-BE49-F238E27FC236}">
                <a16:creationId xmlns:a16="http://schemas.microsoft.com/office/drawing/2014/main" id="{504B0465-3B07-49BF-BEA7-D814762462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8378" y="1528991"/>
            <a:ext cx="7667244" cy="60512"/>
          </a:xfrm>
          <a:prstGeom prst="rect">
            <a:avLst/>
          </a:prstGeom>
          <a:blipFill dpi="0" rotWithShape="1">
            <a:blip r:embed="rId4">
              <a:alphaModFix amt="85000"/>
              <a:lum bright="70000" contrast="-70000"/>
              <a:extLst>
                <a:ext uri="{BEBA8EAE-BF5A-486C-A8C5-ECC9F3942E4B}">
                  <a14:imgProps xmlns:a14="http://schemas.microsoft.com/office/drawing/2010/main">
                    <a14:imgLayer r:embed="rId5">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27CA8BD6-CDEB-8BB3-61C6-F5FE7AB58204}"/>
              </a:ext>
            </a:extLst>
          </p:cNvPr>
          <p:cNvSpPr>
            <a:spLocks noGrp="1"/>
          </p:cNvSpPr>
          <p:nvPr>
            <p:ph type="title"/>
          </p:nvPr>
        </p:nvSpPr>
        <p:spPr>
          <a:xfrm>
            <a:off x="802386" y="363474"/>
            <a:ext cx="7543800" cy="1207008"/>
          </a:xfrm>
        </p:spPr>
        <p:txBody>
          <a:bodyPr vert="horz" lIns="91440" tIns="45720" rIns="91440" bIns="45720" rtlCol="0" anchor="ctr">
            <a:normAutofit/>
          </a:bodyPr>
          <a:lstStyle/>
          <a:p>
            <a:pPr defTabSz="914400">
              <a:spcBef>
                <a:spcPct val="0"/>
              </a:spcBef>
            </a:pPr>
            <a:r>
              <a:rPr lang="en-US" sz="5400" cap="all" dirty="0"/>
              <a:t>Suggestions </a:t>
            </a:r>
          </a:p>
        </p:txBody>
      </p:sp>
      <p:sp>
        <p:nvSpPr>
          <p:cNvPr id="3" name="Text Placeholder 2">
            <a:extLst>
              <a:ext uri="{FF2B5EF4-FFF2-40B4-BE49-F238E27FC236}">
                <a16:creationId xmlns:a16="http://schemas.microsoft.com/office/drawing/2014/main" id="{21B5D80D-A066-5383-A415-A515237247F4}"/>
              </a:ext>
            </a:extLst>
          </p:cNvPr>
          <p:cNvSpPr>
            <a:spLocks noGrp="1"/>
          </p:cNvSpPr>
          <p:nvPr>
            <p:ph type="body" idx="1"/>
          </p:nvPr>
        </p:nvSpPr>
        <p:spPr>
          <a:xfrm>
            <a:off x="802386" y="1740309"/>
            <a:ext cx="7543800" cy="2888840"/>
          </a:xfrm>
        </p:spPr>
        <p:txBody>
          <a:bodyPr vert="horz" lIns="91440" tIns="45720" rIns="91440" bIns="45720" rtlCol="0">
            <a:normAutofit/>
          </a:bodyPr>
          <a:lstStyle/>
          <a:p>
            <a:pPr indent="-182880" defTabSz="914400">
              <a:buSzPct val="85000"/>
              <a:buFont typeface="Wingdings" pitchFamily="2" charset="2"/>
              <a:buChar char="§"/>
            </a:pPr>
            <a:endParaRPr lang="en-US" sz="1400" dirty="0">
              <a:latin typeface="ACADEMY ENGRAVED LET PLAIN:1.0" panose="02000000000000000000" pitchFamily="2" charset="0"/>
            </a:endParaRPr>
          </a:p>
          <a:p>
            <a:pPr indent="-182880" defTabSz="914400">
              <a:buSzPct val="85000"/>
              <a:buFont typeface="Wingdings" pitchFamily="2" charset="2"/>
              <a:buChar char="§"/>
            </a:pPr>
            <a:endParaRPr lang="en-US" sz="1400" dirty="0">
              <a:latin typeface="ACADEMY ENGRAVED LET PLAIN:1.0" panose="02000000000000000000" pitchFamily="2" charset="0"/>
            </a:endParaRPr>
          </a:p>
          <a:p>
            <a:pPr indent="-182880" defTabSz="914400">
              <a:buSzPct val="85000"/>
              <a:buFont typeface="Wingdings" pitchFamily="2" charset="2"/>
              <a:buChar char="§"/>
            </a:pPr>
            <a:r>
              <a:rPr lang="en-US" sz="1400" dirty="0">
                <a:latin typeface="ACADEMY ENGRAVED LET PLAIN:1.0" panose="02000000000000000000" pitchFamily="2" charset="0"/>
              </a:rPr>
              <a:t>The police patrols should be plentiful on Fridays and considering October also contains the most crime out of the year.</a:t>
            </a:r>
          </a:p>
          <a:p>
            <a:pPr indent="-182880" defTabSz="914400">
              <a:buSzPct val="85000"/>
              <a:buFont typeface="Wingdings" pitchFamily="2" charset="2"/>
              <a:buChar char="§"/>
            </a:pPr>
            <a:endParaRPr lang="en-US" sz="1600" dirty="0">
              <a:latin typeface="ACADEMY ENGRAVED LET PLAIN:1.0" panose="02000000000000000000" pitchFamily="2" charset="0"/>
            </a:endParaRPr>
          </a:p>
          <a:p>
            <a:pPr indent="-182880" defTabSz="914400">
              <a:buSzPct val="85000"/>
              <a:buFont typeface="Wingdings" pitchFamily="2" charset="2"/>
              <a:buChar char="§"/>
            </a:pPr>
            <a:r>
              <a:rPr lang="en-US" sz="1400" dirty="0">
                <a:latin typeface="ACADEMY ENGRAVED LET PLAIN:1.0" panose="02000000000000000000" pitchFamily="2" charset="0"/>
              </a:rPr>
              <a:t>More clustering and more overlapping with different crimes on the map, more patrols in those areas, or the possibility of another department in that area can be suggested. </a:t>
            </a:r>
          </a:p>
          <a:p>
            <a:pPr indent="-182880" defTabSz="914400">
              <a:buSzPct val="85000"/>
              <a:buFont typeface="Wingdings" pitchFamily="2" charset="2"/>
              <a:buChar char="§"/>
            </a:pPr>
            <a:endParaRPr lang="en-US" dirty="0"/>
          </a:p>
        </p:txBody>
      </p:sp>
      <p:sp>
        <p:nvSpPr>
          <p:cNvPr id="20" name="Oval 19">
            <a:extLst>
              <a:ext uri="{FF2B5EF4-FFF2-40B4-BE49-F238E27FC236}">
                <a16:creationId xmlns:a16="http://schemas.microsoft.com/office/drawing/2014/main" id="{49B7FFA5-14CB-4A4F-9BCC-CA3AA5D9D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51293" y="4672260"/>
            <a:ext cx="342900" cy="342900"/>
          </a:xfrm>
          <a:prstGeom prst="ellipse">
            <a:avLst/>
          </a:prstGeom>
          <a:blipFill dpi="0" rotWithShape="1">
            <a:blip r:embed="rId2">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22" name="Oval 21">
            <a:extLst>
              <a:ext uri="{FF2B5EF4-FFF2-40B4-BE49-F238E27FC236}">
                <a16:creationId xmlns:a16="http://schemas.microsoft.com/office/drawing/2014/main" id="{04E48745-7512-4EC2-9E20-9092D1215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73188" y="4694155"/>
            <a:ext cx="299110" cy="299111"/>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1980937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dissolve">
                                      <p:cBhvr>
                                        <p:cTn id="7" dur="500"/>
                                        <p:tgtEl>
                                          <p:spTgt spid="3">
                                            <p:txEl>
                                              <p:pRg st="2" end="2"/>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4" end="4"/>
                                            </p:txEl>
                                          </p:spTgt>
                                        </p:tgtEl>
                                        <p:attrNameLst>
                                          <p:attrName>style.visibility</p:attrName>
                                        </p:attrNameLst>
                                      </p:cBhvr>
                                      <p:to>
                                        <p:strVal val="visible"/>
                                      </p:to>
                                    </p:set>
                                    <p:animEffect transition="in" filter="dissolve">
                                      <p:cBhvr>
                                        <p:cTn id="10"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9A3D0CE2-91FF-49B3-A5D8-181E900D75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90625" y="1010209"/>
            <a:ext cx="7667244" cy="60512"/>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a:extLst>
              <a:ext uri="{FF2B5EF4-FFF2-40B4-BE49-F238E27FC236}">
                <a16:creationId xmlns:a16="http://schemas.microsoft.com/office/drawing/2014/main" id="{58AEBD96-C315-4F53-9D9E-0E20E993EB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90625" y="3224772"/>
            <a:ext cx="7667244" cy="60512"/>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Rectangle 26">
            <a:extLst>
              <a:ext uri="{FF2B5EF4-FFF2-40B4-BE49-F238E27FC236}">
                <a16:creationId xmlns:a16="http://schemas.microsoft.com/office/drawing/2014/main" id="{78916AAA-66F6-4DFA-88ED-7E27CF6B8D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90625" y="1113584"/>
            <a:ext cx="7667244" cy="20574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29" name="Group 28">
            <a:extLst>
              <a:ext uri="{FF2B5EF4-FFF2-40B4-BE49-F238E27FC236}">
                <a16:creationId xmlns:a16="http://schemas.microsoft.com/office/drawing/2014/main" id="{A137D43F-BAD6-47F1-AA65-AEEA38A2FF3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236911" y="3051692"/>
            <a:ext cx="810678" cy="810676"/>
            <a:chOff x="9685338" y="4460675"/>
            <a:chExt cx="1080904" cy="1080902"/>
          </a:xfrm>
        </p:grpSpPr>
        <p:sp>
          <p:nvSpPr>
            <p:cNvPr id="30" name="Oval 29">
              <a:extLst>
                <a:ext uri="{FF2B5EF4-FFF2-40B4-BE49-F238E27FC236}">
                  <a16:creationId xmlns:a16="http://schemas.microsoft.com/office/drawing/2014/main" id="{D512C9B2-6B22-4211-A940-FCD7C2CD0B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45" name="Oval 30">
              <a:extLst>
                <a:ext uri="{FF2B5EF4-FFF2-40B4-BE49-F238E27FC236}">
                  <a16:creationId xmlns:a16="http://schemas.microsoft.com/office/drawing/2014/main" id="{85F7DB84-CDE7-46F8-90DD-9D048A7D52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33" name="Rectangle 32">
            <a:extLst>
              <a:ext uri="{FF2B5EF4-FFF2-40B4-BE49-F238E27FC236}">
                <a16:creationId xmlns:a16="http://schemas.microsoft.com/office/drawing/2014/main" id="{48FDEBDB-5859-4B9E-8810-2C5CFED093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3682A82-BA01-E520-287D-086A4DB0A155}"/>
              </a:ext>
            </a:extLst>
          </p:cNvPr>
          <p:cNvSpPr>
            <a:spLocks noGrp="1"/>
          </p:cNvSpPr>
          <p:nvPr>
            <p:ph type="title"/>
          </p:nvPr>
        </p:nvSpPr>
        <p:spPr>
          <a:xfrm>
            <a:off x="788670" y="707231"/>
            <a:ext cx="7475220" cy="2643792"/>
          </a:xfrm>
        </p:spPr>
        <p:txBody>
          <a:bodyPr vert="horz" lIns="91440" tIns="45720" rIns="91440" bIns="45720" rtlCol="0" anchor="b">
            <a:normAutofit/>
          </a:bodyPr>
          <a:lstStyle/>
          <a:p>
            <a:pPr algn="ctr" defTabSz="914400">
              <a:lnSpc>
                <a:spcPct val="80000"/>
              </a:lnSpc>
              <a:spcBef>
                <a:spcPct val="0"/>
              </a:spcBef>
            </a:pPr>
            <a:r>
              <a:rPr lang="en-US" sz="9600" cap="all" dirty="0">
                <a:solidFill>
                  <a:srgbClr val="FFFFFF"/>
                </a:solidFill>
              </a:rPr>
              <a:t>Thank you</a:t>
            </a:r>
          </a:p>
        </p:txBody>
      </p:sp>
      <p:sp>
        <p:nvSpPr>
          <p:cNvPr id="3" name="Text Placeholder 2">
            <a:extLst>
              <a:ext uri="{FF2B5EF4-FFF2-40B4-BE49-F238E27FC236}">
                <a16:creationId xmlns:a16="http://schemas.microsoft.com/office/drawing/2014/main" id="{C3E5D7FF-2643-7883-B5A8-5F8FF5A3046A}"/>
              </a:ext>
            </a:extLst>
          </p:cNvPr>
          <p:cNvSpPr>
            <a:spLocks noGrp="1"/>
          </p:cNvSpPr>
          <p:nvPr>
            <p:ph type="body" idx="1"/>
          </p:nvPr>
        </p:nvSpPr>
        <p:spPr>
          <a:xfrm>
            <a:off x="802386" y="3486861"/>
            <a:ext cx="7461504" cy="1114618"/>
          </a:xfrm>
        </p:spPr>
        <p:txBody>
          <a:bodyPr vert="horz" lIns="91440" tIns="45720" rIns="91440" bIns="45720" rtlCol="0">
            <a:normAutofit/>
          </a:bodyPr>
          <a:lstStyle/>
          <a:p>
            <a:pPr marL="0" indent="0" algn="ctr" defTabSz="914400">
              <a:spcBef>
                <a:spcPts val="1200"/>
              </a:spcBef>
              <a:buSzPct val="85000"/>
              <a:buNone/>
            </a:pPr>
            <a:r>
              <a:rPr lang="en-US" sz="2200" b="1">
                <a:solidFill>
                  <a:srgbClr val="FFFFFF">
                    <a:alpha val="60000"/>
                  </a:srgbClr>
                </a:solidFill>
              </a:rPr>
              <a:t> Do You Have Any Questions?</a:t>
            </a:r>
            <a:endParaRPr lang="en-US" sz="2200">
              <a:solidFill>
                <a:srgbClr val="FFFFFF">
                  <a:alpha val="60000"/>
                </a:srgbClr>
              </a:solidFill>
            </a:endParaRPr>
          </a:p>
        </p:txBody>
      </p:sp>
      <p:cxnSp>
        <p:nvCxnSpPr>
          <p:cNvPr id="35" name="Straight Connector 34">
            <a:extLst>
              <a:ext uri="{FF2B5EF4-FFF2-40B4-BE49-F238E27FC236}">
                <a16:creationId xmlns:a16="http://schemas.microsoft.com/office/drawing/2014/main" id="{B1D1A340-723B-4014-B5FE-204F0627313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43000" y="3418941"/>
            <a:ext cx="6858000" cy="0"/>
          </a:xfrm>
          <a:prstGeom prst="line">
            <a:avLst/>
          </a:prstGeom>
          <a:ln w="28575">
            <a:solidFill>
              <a:srgbClr val="FFFFFF">
                <a:alpha val="5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843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4247B0-8B4C-BCF7-1524-AF2FCEB26D94}"/>
              </a:ext>
            </a:extLst>
          </p:cNvPr>
          <p:cNvSpPr>
            <a:spLocks noGrp="1"/>
          </p:cNvSpPr>
          <p:nvPr>
            <p:ph type="title"/>
          </p:nvPr>
        </p:nvSpPr>
        <p:spPr>
          <a:xfrm>
            <a:off x="802386" y="363474"/>
            <a:ext cx="7543800" cy="1207008"/>
          </a:xfrm>
        </p:spPr>
        <p:txBody>
          <a:bodyPr vert="horz" lIns="91440" tIns="45720" rIns="91440" bIns="45720" rtlCol="0" anchor="ctr">
            <a:normAutofit/>
          </a:bodyPr>
          <a:lstStyle/>
          <a:p>
            <a:pPr defTabSz="914400">
              <a:spcBef>
                <a:spcPct val="0"/>
              </a:spcBef>
            </a:pPr>
            <a:r>
              <a:rPr lang="en-US" sz="5400" dirty="0"/>
              <a:t>Purpose of analysis</a:t>
            </a:r>
          </a:p>
        </p:txBody>
      </p:sp>
      <p:sp>
        <p:nvSpPr>
          <p:cNvPr id="3" name="Text Placeholder 2">
            <a:extLst>
              <a:ext uri="{FF2B5EF4-FFF2-40B4-BE49-F238E27FC236}">
                <a16:creationId xmlns:a16="http://schemas.microsoft.com/office/drawing/2014/main" id="{94D07D93-EFD0-3BEB-D33A-42142CA58216}"/>
              </a:ext>
            </a:extLst>
          </p:cNvPr>
          <p:cNvSpPr>
            <a:spLocks noGrp="1"/>
          </p:cNvSpPr>
          <p:nvPr>
            <p:ph type="body" idx="1"/>
          </p:nvPr>
        </p:nvSpPr>
        <p:spPr>
          <a:xfrm>
            <a:off x="117695" y="1702051"/>
            <a:ext cx="8682273" cy="2927098"/>
          </a:xfrm>
        </p:spPr>
        <p:txBody>
          <a:bodyPr vert="horz" lIns="91440" tIns="45720" rIns="91440" bIns="45720" rtlCol="0">
            <a:normAutofit/>
          </a:bodyPr>
          <a:lstStyle/>
          <a:p>
            <a:pPr marL="1017270" lvl="1" indent="-285750" defTabSz="914400">
              <a:buSzPct val="85000"/>
              <a:buFont typeface="Wingdings" pitchFamily="2" charset="2"/>
              <a:buChar char="q"/>
            </a:pPr>
            <a:r>
              <a:rPr lang="en-US" sz="1600" dirty="0">
                <a:latin typeface="ACADEMY ENGRAVED LET PLAIN:1.0" panose="02000000000000000000" pitchFamily="2" charset="0"/>
                <a:sym typeface="Arial"/>
              </a:rPr>
              <a:t>This analysis aims to provide proper police staffing by determining the frequencies, times, and locations crimes are committed. </a:t>
            </a:r>
          </a:p>
          <a:p>
            <a:pPr marL="1017270" lvl="1" indent="-285750" defTabSz="914400">
              <a:buSzPct val="85000"/>
              <a:buFont typeface="Wingdings" pitchFamily="2" charset="2"/>
              <a:buChar char="q"/>
            </a:pPr>
            <a:endParaRPr lang="en-US" sz="1600" dirty="0">
              <a:latin typeface="ACADEMY ENGRAVED LET PLAIN:1.0" panose="02000000000000000000" pitchFamily="2" charset="0"/>
              <a:sym typeface="Arial"/>
            </a:endParaRPr>
          </a:p>
          <a:p>
            <a:pPr marL="1017270" lvl="1" indent="-285750" defTabSz="914400">
              <a:buSzPct val="85000"/>
              <a:buFont typeface="Wingdings" pitchFamily="2" charset="2"/>
              <a:buChar char="q"/>
            </a:pPr>
            <a:r>
              <a:rPr lang="en-US" sz="1600" dirty="0">
                <a:latin typeface="ACADEMY ENGRAVED LET PLAIN:1.0" panose="02000000000000000000" pitchFamily="2" charset="0"/>
                <a:sym typeface="Arial"/>
              </a:rPr>
              <a:t>With this analysis, we’ve focused to answer these questions:</a:t>
            </a:r>
          </a:p>
          <a:p>
            <a:pPr marL="731520" lvl="1" indent="0" defTabSz="914400">
              <a:buSzPct val="85000"/>
              <a:buNone/>
            </a:pPr>
            <a:endParaRPr lang="en-US" sz="1600" dirty="0">
              <a:latin typeface="ACADEMY ENGRAVED LET PLAIN:1.0" panose="02000000000000000000" pitchFamily="2" charset="0"/>
              <a:sym typeface="Arial"/>
            </a:endParaRPr>
          </a:p>
          <a:p>
            <a:pPr marL="1474470" lvl="2" indent="-285750" defTabSz="914400">
              <a:buSzPct val="85000"/>
              <a:buFont typeface="Wingdings" pitchFamily="2" charset="2"/>
              <a:buChar char="q"/>
            </a:pPr>
            <a:r>
              <a:rPr lang="en-US" sz="1450" dirty="0">
                <a:latin typeface="ACADEMY ENGRAVED LET PLAIN:1.0" panose="02000000000000000000" pitchFamily="2" charset="0"/>
                <a:sym typeface="Arial"/>
              </a:rPr>
              <a:t>Is it possible to predict where or when a crime will be committed?</a:t>
            </a:r>
          </a:p>
          <a:p>
            <a:pPr marL="1474470" lvl="2" indent="-285750" defTabSz="914400">
              <a:buSzPct val="85000"/>
              <a:buFont typeface="Wingdings" pitchFamily="2" charset="2"/>
              <a:buChar char="q"/>
            </a:pPr>
            <a:r>
              <a:rPr lang="en-US" sz="1450" dirty="0">
                <a:latin typeface="ACADEMY ENGRAVED LET PLAIN:1.0" panose="02000000000000000000" pitchFamily="2" charset="0"/>
                <a:sym typeface="Arial"/>
              </a:rPr>
              <a:t>How has crime changed over the year?</a:t>
            </a:r>
          </a:p>
          <a:p>
            <a:pPr marL="1474470" lvl="2" indent="-285750" defTabSz="914400">
              <a:buSzPct val="85000"/>
              <a:buFont typeface="Wingdings" pitchFamily="2" charset="2"/>
              <a:buChar char="q"/>
            </a:pPr>
            <a:r>
              <a:rPr lang="en-US" sz="1450" dirty="0">
                <a:latin typeface="ACADEMY ENGRAVED LET PLAIN:1.0" panose="02000000000000000000" pitchFamily="2" charset="0"/>
                <a:sym typeface="Arial"/>
              </a:rPr>
              <a:t>Does the frequency of crimes change over a day? Weeks? Months?</a:t>
            </a:r>
          </a:p>
          <a:p>
            <a:pPr marL="1474470" lvl="2" indent="-285750" defTabSz="914400">
              <a:buSzPct val="85000"/>
              <a:buFont typeface="Wingdings" pitchFamily="2" charset="2"/>
              <a:buChar char="q"/>
            </a:pPr>
            <a:r>
              <a:rPr lang="en-US" sz="1450" dirty="0">
                <a:latin typeface="ACADEMY ENGRAVED LET PLAIN:1.0" panose="02000000000000000000" pitchFamily="2" charset="0"/>
                <a:sym typeface="Arial"/>
              </a:rPr>
              <a:t>What types of crimes are most common?</a:t>
            </a:r>
          </a:p>
          <a:p>
            <a:pPr marL="1474470" lvl="2" indent="-285750" defTabSz="914400">
              <a:buSzPct val="85000"/>
              <a:buFont typeface="Wingdings" pitchFamily="2" charset="2"/>
              <a:buChar char="q"/>
            </a:pPr>
            <a:r>
              <a:rPr lang="en-US" sz="1450" dirty="0">
                <a:latin typeface="ACADEMY ENGRAVED LET PLAIN:1.0" panose="02000000000000000000" pitchFamily="2" charset="0"/>
                <a:sym typeface="Arial"/>
              </a:rPr>
              <a:t>In which area or district most crimes are committed? </a:t>
            </a:r>
          </a:p>
          <a:p>
            <a:pPr marL="1474470" lvl="2" indent="-285750" defTabSz="914400">
              <a:buSzPct val="85000"/>
              <a:buFont typeface="Wingdings" pitchFamily="2" charset="2"/>
              <a:buChar char="q"/>
            </a:pPr>
            <a:r>
              <a:rPr lang="en-US" sz="1450" dirty="0">
                <a:latin typeface="ACADEMY ENGRAVED LET PLAIN:1.0" panose="02000000000000000000" pitchFamily="2" charset="0"/>
                <a:sym typeface="Arial"/>
              </a:rPr>
              <a:t>Where are the best places for police stations? </a:t>
            </a:r>
          </a:p>
          <a:p>
            <a:pPr marL="1188720" lvl="2" indent="0" defTabSz="914400">
              <a:buSzPct val="85000"/>
              <a:buNone/>
            </a:pPr>
            <a:endParaRPr lang="en-US" sz="1450" dirty="0">
              <a:latin typeface="ACADEMY ENGRAVED LET PLAIN:1.0" panose="02000000000000000000" pitchFamily="2" charset="0"/>
              <a:sym typeface="Arial"/>
            </a:endParaRPr>
          </a:p>
          <a:p>
            <a:pPr marL="1474470" lvl="2" indent="-285750" defTabSz="914400">
              <a:buSzPct val="85000"/>
              <a:buFont typeface="Wingdings" pitchFamily="2" charset="2"/>
              <a:buChar char="q"/>
            </a:pPr>
            <a:endParaRPr lang="en-US" sz="1450" dirty="0">
              <a:latin typeface="ACADEMY ENGRAVED LET PLAIN:1.0" panose="02000000000000000000" pitchFamily="2" charset="0"/>
              <a:sym typeface="Arial"/>
            </a:endParaRPr>
          </a:p>
          <a:p>
            <a:pPr marL="1474470" lvl="2" indent="-285750" defTabSz="914400">
              <a:buSzPct val="85000"/>
              <a:buFont typeface="Wingdings" pitchFamily="2" charset="2"/>
              <a:buChar char="q"/>
            </a:pPr>
            <a:endParaRPr lang="en-US" sz="1450" dirty="0">
              <a:latin typeface="ACADEMY ENGRAVED LET PLAIN:1.0" panose="02000000000000000000" pitchFamily="2" charset="0"/>
              <a:sym typeface="Arial"/>
            </a:endParaRPr>
          </a:p>
          <a:p>
            <a:pPr marL="1474470" lvl="2" indent="-285750" defTabSz="914400">
              <a:buSzPct val="85000"/>
              <a:buFont typeface="Wingdings" pitchFamily="2" charset="2"/>
              <a:buChar char="q"/>
            </a:pPr>
            <a:endParaRPr lang="en-US" sz="1450" dirty="0">
              <a:latin typeface="ACADEMY ENGRAVED LET PLAIN:1.0" panose="02000000000000000000" pitchFamily="2" charset="0"/>
              <a:sym typeface="Arial"/>
            </a:endParaRPr>
          </a:p>
          <a:p>
            <a:pPr marL="1474470" lvl="2" indent="-285750" defTabSz="914400">
              <a:buSzPct val="85000"/>
              <a:buFont typeface="Wingdings" pitchFamily="2" charset="2"/>
              <a:buChar char="q"/>
            </a:pPr>
            <a:endParaRPr lang="en-US" sz="1450" dirty="0">
              <a:latin typeface="ACADEMY ENGRAVED LET PLAIN:1.0" panose="02000000000000000000" pitchFamily="2" charset="0"/>
              <a:sym typeface="Arial"/>
            </a:endParaRPr>
          </a:p>
          <a:p>
            <a:pPr marL="1017270" lvl="1" indent="-285750" defTabSz="914400">
              <a:buSzPct val="85000"/>
              <a:buFont typeface="Wingdings" pitchFamily="2" charset="2"/>
              <a:buChar char="q"/>
            </a:pPr>
            <a:endParaRPr lang="en-US" sz="1600" dirty="0">
              <a:latin typeface="ACADEMY ENGRAVED LET PLAIN:1.0" panose="02000000000000000000" pitchFamily="2" charset="0"/>
              <a:sym typeface="Arial"/>
            </a:endParaRPr>
          </a:p>
          <a:p>
            <a:pPr indent="-182880" defTabSz="914400">
              <a:buSzPct val="85000"/>
              <a:buFont typeface="Wingdings" pitchFamily="2" charset="2"/>
              <a:buChar char="§"/>
            </a:pPr>
            <a:endParaRPr lang="en-US" dirty="0"/>
          </a:p>
        </p:txBody>
      </p:sp>
    </p:spTree>
    <p:extLst>
      <p:ext uri="{BB962C8B-B14F-4D97-AF65-F5344CB8AC3E}">
        <p14:creationId xmlns:p14="http://schemas.microsoft.com/office/powerpoint/2010/main" val="1365691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 calcmode="lin" valueType="num">
                                      <p:cBhvr additive="base">
                                        <p:cTn id="12"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nodeType="click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dissolve">
                                      <p:cBhvr>
                                        <p:cTn id="18" dur="500"/>
                                        <p:tgtEl>
                                          <p:spTgt spid="3">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animEffect transition="in" filter="dissolve">
                                      <p:cBhvr>
                                        <p:cTn id="23" dur="500"/>
                                        <p:tgtEl>
                                          <p:spTgt spid="3">
                                            <p:txEl>
                                              <p:pRg st="5" end="5"/>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nodeType="clickEffect">
                                  <p:stCondLst>
                                    <p:cond delay="0"/>
                                  </p:stCondLst>
                                  <p:childTnLst>
                                    <p:set>
                                      <p:cBhvr>
                                        <p:cTn id="27" dur="1" fill="hold">
                                          <p:stCondLst>
                                            <p:cond delay="0"/>
                                          </p:stCondLst>
                                        </p:cTn>
                                        <p:tgtEl>
                                          <p:spTgt spid="3">
                                            <p:txEl>
                                              <p:pRg st="6" end="6"/>
                                            </p:txEl>
                                          </p:spTgt>
                                        </p:tgtEl>
                                        <p:attrNameLst>
                                          <p:attrName>style.visibility</p:attrName>
                                        </p:attrNameLst>
                                      </p:cBhvr>
                                      <p:to>
                                        <p:strVal val="visible"/>
                                      </p:to>
                                    </p:set>
                                    <p:animEffect transition="in" filter="dissolve">
                                      <p:cBhvr>
                                        <p:cTn id="28" dur="500"/>
                                        <p:tgtEl>
                                          <p:spTgt spid="3">
                                            <p:txEl>
                                              <p:pRg st="6" end="6"/>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nodeType="click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animEffect transition="in" filter="dissolve">
                                      <p:cBhvr>
                                        <p:cTn id="33" dur="500"/>
                                        <p:tgtEl>
                                          <p:spTgt spid="3">
                                            <p:txEl>
                                              <p:pRg st="7" end="7"/>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9" presetClass="entr" presetSubtype="0" fill="hold" nodeType="clickEffect">
                                  <p:stCondLst>
                                    <p:cond delay="0"/>
                                  </p:stCondLst>
                                  <p:childTnLst>
                                    <p:set>
                                      <p:cBhvr>
                                        <p:cTn id="37" dur="1" fill="hold">
                                          <p:stCondLst>
                                            <p:cond delay="0"/>
                                          </p:stCondLst>
                                        </p:cTn>
                                        <p:tgtEl>
                                          <p:spTgt spid="3">
                                            <p:txEl>
                                              <p:pRg st="8" end="8"/>
                                            </p:txEl>
                                          </p:spTgt>
                                        </p:tgtEl>
                                        <p:attrNameLst>
                                          <p:attrName>style.visibility</p:attrName>
                                        </p:attrNameLst>
                                      </p:cBhvr>
                                      <p:to>
                                        <p:strVal val="visible"/>
                                      </p:to>
                                    </p:set>
                                    <p:animEffect transition="in" filter="dissolve">
                                      <p:cBhvr>
                                        <p:cTn id="38" dur="500"/>
                                        <p:tgtEl>
                                          <p:spTgt spid="3">
                                            <p:txEl>
                                              <p:pRg st="8" end="8"/>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9" presetClass="entr" presetSubtype="0" fill="hold"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animEffect transition="in" filter="dissolve">
                                      <p:cBhvr>
                                        <p:cTn id="43"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15"/>
          <p:cNvSpPr txBox="1">
            <a:spLocks noGrp="1"/>
          </p:cNvSpPr>
          <p:nvPr>
            <p:ph type="title"/>
          </p:nvPr>
        </p:nvSpPr>
        <p:spPr>
          <a:xfrm>
            <a:off x="802386" y="363474"/>
            <a:ext cx="7543800" cy="1207008"/>
          </a:xfrm>
          <a:prstGeom prst="rect">
            <a:avLst/>
          </a:prstGeom>
        </p:spPr>
        <p:txBody>
          <a:bodyPr spcFirstLastPara="1" vert="horz" lIns="91440" tIns="45720" rIns="91440" bIns="45720" rtlCol="0" anchor="ctr" anchorCtr="0">
            <a:normAutofit/>
          </a:bodyPr>
          <a:lstStyle/>
          <a:p>
            <a:pPr marL="0" lvl="0" indent="0" defTabSz="914400">
              <a:spcBef>
                <a:spcPct val="0"/>
              </a:spcBef>
              <a:spcAft>
                <a:spcPts val="0"/>
              </a:spcAft>
            </a:pPr>
            <a:r>
              <a:rPr lang="en-US" sz="5400" b="1" dirty="0"/>
              <a:t>ANALYSIS</a:t>
            </a:r>
          </a:p>
        </p:txBody>
      </p:sp>
      <p:graphicFrame>
        <p:nvGraphicFramePr>
          <p:cNvPr id="150" name="Google Shape;148;p15">
            <a:extLst>
              <a:ext uri="{FF2B5EF4-FFF2-40B4-BE49-F238E27FC236}">
                <a16:creationId xmlns:a16="http://schemas.microsoft.com/office/drawing/2014/main" id="{CFCDFE39-5A79-3E1A-C83C-45398B784C0E}"/>
              </a:ext>
            </a:extLst>
          </p:cNvPr>
          <p:cNvGraphicFramePr/>
          <p:nvPr>
            <p:extLst>
              <p:ext uri="{D42A27DB-BD31-4B8C-83A1-F6EECF244321}">
                <p14:modId xmlns:p14="http://schemas.microsoft.com/office/powerpoint/2010/main" val="1317031166"/>
              </p:ext>
            </p:extLst>
          </p:nvPr>
        </p:nvGraphicFramePr>
        <p:xfrm>
          <a:off x="802481" y="1789042"/>
          <a:ext cx="7543800" cy="271338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1" nodeType="clickEffect">
                                  <p:stCondLst>
                                    <p:cond delay="0"/>
                                  </p:stCondLst>
                                  <p:childTnLst>
                                    <p:set>
                                      <p:cBhvr>
                                        <p:cTn id="6" dur="1" fill="hold">
                                          <p:stCondLst>
                                            <p:cond delay="0"/>
                                          </p:stCondLst>
                                        </p:cTn>
                                        <p:tgtEl>
                                          <p:spTgt spid="150"/>
                                        </p:tgtEl>
                                        <p:attrNameLst>
                                          <p:attrName>style.visibility</p:attrName>
                                        </p:attrNameLst>
                                      </p:cBhvr>
                                      <p:to>
                                        <p:strVal val="visible"/>
                                      </p:to>
                                    </p:set>
                                    <p:anim calcmode="lin" valueType="num">
                                      <p:cBhvr additive="base">
                                        <p:cTn id="7" dur="500" fill="hold"/>
                                        <p:tgtEl>
                                          <p:spTgt spid="150"/>
                                        </p:tgtEl>
                                        <p:attrNameLst>
                                          <p:attrName>ppt_x</p:attrName>
                                        </p:attrNameLst>
                                      </p:cBhvr>
                                      <p:tavLst>
                                        <p:tav tm="0">
                                          <p:val>
                                            <p:strVal val="#ppt_x"/>
                                          </p:val>
                                        </p:tav>
                                        <p:tav tm="100000">
                                          <p:val>
                                            <p:strVal val="#ppt_x"/>
                                          </p:val>
                                        </p:tav>
                                      </p:tavLst>
                                    </p:anim>
                                    <p:anim calcmode="lin" valueType="num">
                                      <p:cBhvr additive="base">
                                        <p:cTn id="8" dur="500" fill="hold"/>
                                        <p:tgtEl>
                                          <p:spTgt spid="15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50" grpId="1">
        <p:bldAsOne/>
      </p:bldGraphic>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F5A58A-36DE-F4D0-256C-AAFA027B5211}"/>
              </a:ext>
            </a:extLst>
          </p:cNvPr>
          <p:cNvSpPr>
            <a:spLocks noGrp="1"/>
          </p:cNvSpPr>
          <p:nvPr>
            <p:ph type="title"/>
          </p:nvPr>
        </p:nvSpPr>
        <p:spPr/>
        <p:txBody>
          <a:bodyPr>
            <a:normAutofit/>
          </a:bodyPr>
          <a:lstStyle/>
          <a:p>
            <a:r>
              <a:rPr lang="en-US" sz="3600" dirty="0">
                <a:latin typeface="ACADEMY ENGRAVED LET PLAIN:1.0" panose="02000000000000000000" pitchFamily="2" charset="0"/>
              </a:rPr>
              <a:t>TECHNOLOGIES</a:t>
            </a:r>
          </a:p>
        </p:txBody>
      </p:sp>
      <p:sp>
        <p:nvSpPr>
          <p:cNvPr id="3" name="Text Placeholder 2">
            <a:extLst>
              <a:ext uri="{FF2B5EF4-FFF2-40B4-BE49-F238E27FC236}">
                <a16:creationId xmlns:a16="http://schemas.microsoft.com/office/drawing/2014/main" id="{3460903B-7A21-292F-8815-F562083BBCA3}"/>
              </a:ext>
            </a:extLst>
          </p:cNvPr>
          <p:cNvSpPr>
            <a:spLocks noGrp="1"/>
          </p:cNvSpPr>
          <p:nvPr>
            <p:ph type="body" idx="1"/>
          </p:nvPr>
        </p:nvSpPr>
        <p:spPr>
          <a:xfrm>
            <a:off x="240224" y="1062455"/>
            <a:ext cx="8663552" cy="3583300"/>
          </a:xfrm>
        </p:spPr>
        <p:txBody>
          <a:bodyPr/>
          <a:lstStyle/>
          <a:p>
            <a:pPr marL="146050" indent="0">
              <a:buNone/>
            </a:pPr>
            <a:r>
              <a:rPr lang="en-US" dirty="0"/>
              <a:t>Technologies we used:</a:t>
            </a:r>
          </a:p>
        </p:txBody>
      </p:sp>
      <p:pic>
        <p:nvPicPr>
          <p:cNvPr id="4" name="Picture 3" descr="A picture containing text, clipart, vector graphics&#10;&#10;Description automatically generated">
            <a:extLst>
              <a:ext uri="{FF2B5EF4-FFF2-40B4-BE49-F238E27FC236}">
                <a16:creationId xmlns:a16="http://schemas.microsoft.com/office/drawing/2014/main" id="{B9141ED0-76D8-2C9E-637B-F1C41BB5F2A2}"/>
              </a:ext>
            </a:extLst>
          </p:cNvPr>
          <p:cNvPicPr>
            <a:picLocks noChangeAspect="1"/>
          </p:cNvPicPr>
          <p:nvPr/>
        </p:nvPicPr>
        <p:blipFill>
          <a:blip r:embed="rId3"/>
          <a:stretch>
            <a:fillRect/>
          </a:stretch>
        </p:blipFill>
        <p:spPr>
          <a:xfrm>
            <a:off x="495936" y="1441283"/>
            <a:ext cx="2293749" cy="1198669"/>
          </a:xfrm>
          <a:prstGeom prst="rect">
            <a:avLst/>
          </a:prstGeom>
        </p:spPr>
      </p:pic>
      <p:pic>
        <p:nvPicPr>
          <p:cNvPr id="5" name="Picture 4" descr="Logo, company name&#10;&#10;Description automatically generated">
            <a:extLst>
              <a:ext uri="{FF2B5EF4-FFF2-40B4-BE49-F238E27FC236}">
                <a16:creationId xmlns:a16="http://schemas.microsoft.com/office/drawing/2014/main" id="{CAD8141B-A702-E347-34A3-093FB6B513E1}"/>
              </a:ext>
            </a:extLst>
          </p:cNvPr>
          <p:cNvPicPr>
            <a:picLocks noChangeAspect="1"/>
          </p:cNvPicPr>
          <p:nvPr/>
        </p:nvPicPr>
        <p:blipFill>
          <a:blip r:embed="rId4"/>
          <a:stretch>
            <a:fillRect/>
          </a:stretch>
        </p:blipFill>
        <p:spPr>
          <a:xfrm>
            <a:off x="5744503" y="1351189"/>
            <a:ext cx="2235494" cy="1168226"/>
          </a:xfrm>
          <a:prstGeom prst="rect">
            <a:avLst/>
          </a:prstGeom>
        </p:spPr>
      </p:pic>
      <p:pic>
        <p:nvPicPr>
          <p:cNvPr id="7" name="Picture 6" descr="Icon&#10;&#10;Description automatically generated with medium confidence">
            <a:extLst>
              <a:ext uri="{FF2B5EF4-FFF2-40B4-BE49-F238E27FC236}">
                <a16:creationId xmlns:a16="http://schemas.microsoft.com/office/drawing/2014/main" id="{953EFB62-B2B9-51B6-8FB5-513BC877B9DB}"/>
              </a:ext>
            </a:extLst>
          </p:cNvPr>
          <p:cNvPicPr>
            <a:picLocks noChangeAspect="1"/>
          </p:cNvPicPr>
          <p:nvPr/>
        </p:nvPicPr>
        <p:blipFill>
          <a:blip r:embed="rId5"/>
          <a:stretch>
            <a:fillRect/>
          </a:stretch>
        </p:blipFill>
        <p:spPr>
          <a:xfrm>
            <a:off x="3736399" y="1373915"/>
            <a:ext cx="1968500" cy="1480190"/>
          </a:xfrm>
          <a:prstGeom prst="rect">
            <a:avLst/>
          </a:prstGeom>
        </p:spPr>
      </p:pic>
      <p:pic>
        <p:nvPicPr>
          <p:cNvPr id="8" name="Picture 7" descr="Logo&#10;&#10;Description automatically generated">
            <a:extLst>
              <a:ext uri="{FF2B5EF4-FFF2-40B4-BE49-F238E27FC236}">
                <a16:creationId xmlns:a16="http://schemas.microsoft.com/office/drawing/2014/main" id="{F72149F4-52FB-DCDC-1D7E-11CB9FF53E5E}"/>
              </a:ext>
            </a:extLst>
          </p:cNvPr>
          <p:cNvPicPr>
            <a:picLocks noChangeAspect="1"/>
          </p:cNvPicPr>
          <p:nvPr/>
        </p:nvPicPr>
        <p:blipFill>
          <a:blip r:embed="rId6"/>
          <a:stretch>
            <a:fillRect/>
          </a:stretch>
        </p:blipFill>
        <p:spPr>
          <a:xfrm>
            <a:off x="495936" y="3091897"/>
            <a:ext cx="2406811" cy="1101913"/>
          </a:xfrm>
          <a:prstGeom prst="rect">
            <a:avLst/>
          </a:prstGeom>
        </p:spPr>
      </p:pic>
      <p:pic>
        <p:nvPicPr>
          <p:cNvPr id="9" name="Picture 8" descr="Logo, company name&#10;&#10;Description automatically generated">
            <a:extLst>
              <a:ext uri="{FF2B5EF4-FFF2-40B4-BE49-F238E27FC236}">
                <a16:creationId xmlns:a16="http://schemas.microsoft.com/office/drawing/2014/main" id="{6F3ED7ED-947F-002D-6638-CEA694D4BFA8}"/>
              </a:ext>
            </a:extLst>
          </p:cNvPr>
          <p:cNvPicPr>
            <a:picLocks noChangeAspect="1"/>
          </p:cNvPicPr>
          <p:nvPr/>
        </p:nvPicPr>
        <p:blipFill>
          <a:blip r:embed="rId7"/>
          <a:stretch>
            <a:fillRect/>
          </a:stretch>
        </p:blipFill>
        <p:spPr>
          <a:xfrm>
            <a:off x="3619947" y="2838402"/>
            <a:ext cx="1911348" cy="1911348"/>
          </a:xfrm>
          <a:prstGeom prst="rect">
            <a:avLst/>
          </a:prstGeom>
        </p:spPr>
      </p:pic>
      <p:pic>
        <p:nvPicPr>
          <p:cNvPr id="10" name="Picture 9" descr="Logo, company name&#10;&#10;Description automatically generated">
            <a:extLst>
              <a:ext uri="{FF2B5EF4-FFF2-40B4-BE49-F238E27FC236}">
                <a16:creationId xmlns:a16="http://schemas.microsoft.com/office/drawing/2014/main" id="{2A35AD1E-FC03-C5B4-3A69-9045559BD037}"/>
              </a:ext>
            </a:extLst>
          </p:cNvPr>
          <p:cNvPicPr>
            <a:picLocks noChangeAspect="1"/>
          </p:cNvPicPr>
          <p:nvPr/>
        </p:nvPicPr>
        <p:blipFill>
          <a:blip r:embed="rId8"/>
          <a:stretch>
            <a:fillRect/>
          </a:stretch>
        </p:blipFill>
        <p:spPr>
          <a:xfrm>
            <a:off x="5849492" y="3279710"/>
            <a:ext cx="2714174" cy="914100"/>
          </a:xfrm>
          <a:prstGeom prst="rect">
            <a:avLst/>
          </a:prstGeom>
        </p:spPr>
      </p:pic>
    </p:spTree>
    <p:extLst>
      <p:ext uri="{BB962C8B-B14F-4D97-AF65-F5344CB8AC3E}">
        <p14:creationId xmlns:p14="http://schemas.microsoft.com/office/powerpoint/2010/main" val="21487562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6221EF-7DB4-FE70-9F20-FC342B550D2C}"/>
              </a:ext>
            </a:extLst>
          </p:cNvPr>
          <p:cNvSpPr>
            <a:spLocks noGrp="1"/>
          </p:cNvSpPr>
          <p:nvPr>
            <p:ph type="title"/>
          </p:nvPr>
        </p:nvSpPr>
        <p:spPr>
          <a:xfrm>
            <a:off x="6150076" y="1074167"/>
            <a:ext cx="2113813" cy="2518482"/>
          </a:xfrm>
        </p:spPr>
        <p:txBody>
          <a:bodyPr vert="horz" lIns="91440" tIns="45720" rIns="91440" bIns="45720" rtlCol="0" anchor="ctr">
            <a:normAutofit/>
          </a:bodyPr>
          <a:lstStyle/>
          <a:p>
            <a:pPr defTabSz="914400">
              <a:lnSpc>
                <a:spcPct val="80000"/>
              </a:lnSpc>
              <a:spcBef>
                <a:spcPct val="0"/>
              </a:spcBef>
            </a:pPr>
            <a:r>
              <a:rPr lang="en-US" sz="3600" b="1" dirty="0">
                <a:blipFill dpi="0" rotWithShape="1">
                  <a:blip r:embed="rId3"/>
                  <a:srcRect/>
                  <a:tile tx="6350" ty="-127000" sx="65000" sy="64000" flip="none" algn="tl"/>
                </a:blipFill>
              </a:rPr>
              <a:t>Data</a:t>
            </a:r>
            <a:br>
              <a:rPr lang="en-US" sz="3600" b="1" dirty="0">
                <a:blipFill dpi="0" rotWithShape="1">
                  <a:blip r:embed="rId3"/>
                  <a:srcRect/>
                  <a:tile tx="6350" ty="-127000" sx="65000" sy="64000" flip="none" algn="tl"/>
                </a:blipFill>
              </a:rPr>
            </a:br>
            <a:r>
              <a:rPr lang="en-US" sz="3600" b="1" dirty="0">
                <a:blipFill dpi="0" rotWithShape="1">
                  <a:blip r:embed="rId3"/>
                  <a:srcRect/>
                  <a:tile tx="6350" ty="-127000" sx="65000" sy="64000" flip="none" algn="tl"/>
                </a:blipFill>
              </a:rPr>
              <a:t>frame</a:t>
            </a:r>
            <a:endParaRPr lang="en-US" sz="3600" dirty="0">
              <a:blipFill dpi="0" rotWithShape="1">
                <a:blip r:embed="rId3"/>
                <a:srcRect/>
                <a:tile tx="6350" ty="-127000" sx="65000" sy="64000" flip="none" algn="tl"/>
              </a:blipFill>
            </a:endParaRPr>
          </a:p>
        </p:txBody>
      </p:sp>
      <p:pic>
        <p:nvPicPr>
          <p:cNvPr id="5" name="Picture 4" descr="Table&#10;&#10;Description automatically generated">
            <a:extLst>
              <a:ext uri="{FF2B5EF4-FFF2-40B4-BE49-F238E27FC236}">
                <a16:creationId xmlns:a16="http://schemas.microsoft.com/office/drawing/2014/main" id="{1CE35C99-EA23-249D-FC92-45CE4BC9D6D9}"/>
              </a:ext>
            </a:extLst>
          </p:cNvPr>
          <p:cNvPicPr>
            <a:picLocks noChangeAspect="1"/>
          </p:cNvPicPr>
          <p:nvPr/>
        </p:nvPicPr>
        <p:blipFill rotWithShape="1">
          <a:blip r:embed="rId4"/>
          <a:srcRect r="1" b="12459"/>
          <a:stretch/>
        </p:blipFill>
        <p:spPr>
          <a:xfrm>
            <a:off x="640458" y="726343"/>
            <a:ext cx="5469084" cy="3502884"/>
          </a:xfrm>
          <a:prstGeom prst="rect">
            <a:avLst/>
          </a:prstGeom>
        </p:spPr>
      </p:pic>
      <p:sp>
        <p:nvSpPr>
          <p:cNvPr id="6" name="TextBox 5">
            <a:extLst>
              <a:ext uri="{FF2B5EF4-FFF2-40B4-BE49-F238E27FC236}">
                <a16:creationId xmlns:a16="http://schemas.microsoft.com/office/drawing/2014/main" id="{FDEB6233-AFBD-8498-B7C4-325E05DB331E}"/>
              </a:ext>
            </a:extLst>
          </p:cNvPr>
          <p:cNvSpPr txBox="1"/>
          <p:nvPr/>
        </p:nvSpPr>
        <p:spPr>
          <a:xfrm>
            <a:off x="4263242" y="902525"/>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2163254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1" nodeType="clickEffect">
                                  <p:stCondLst>
                                    <p:cond delay="0"/>
                                  </p:stCondLst>
                                  <p:iterate type="lt">
                                    <p:tmAbs val="0"/>
                                  </p:iterate>
                                  <p:childTnLst>
                                    <p:set>
                                      <p:cBhvr>
                                        <p:cTn id="11"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C2470417-D0DB-4EF9-B24D-533252BDD39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551293" y="4672260"/>
            <a:ext cx="342900" cy="342900"/>
            <a:chOff x="11361456" y="6195813"/>
            <a:chExt cx="548640" cy="548640"/>
          </a:xfrm>
        </p:grpSpPr>
        <p:sp>
          <p:nvSpPr>
            <p:cNvPr id="18" name="Oval 17">
              <a:extLst>
                <a:ext uri="{FF2B5EF4-FFF2-40B4-BE49-F238E27FC236}">
                  <a16:creationId xmlns:a16="http://schemas.microsoft.com/office/drawing/2014/main" id="{5DD43A5E-96FC-4417-AAAA-6D22205AE7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3">
                <a:duotone>
                  <a:schemeClr val="accent1">
                    <a:shade val="45000"/>
                    <a:satMod val="135000"/>
                  </a:schemeClr>
                  <a:prstClr val="white"/>
                </a:duotone>
                <a:extLst>
                  <a:ext uri="{BEBA8EAE-BF5A-486C-A8C5-ECC9F3942E4B}">
                    <a14:imgProps xmlns:a14="http://schemas.microsoft.com/office/drawing/2010/main">
                      <a14:imgLayer r:embed="rId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9" name="Oval 18">
              <a:extLst>
                <a:ext uri="{FF2B5EF4-FFF2-40B4-BE49-F238E27FC236}">
                  <a16:creationId xmlns:a16="http://schemas.microsoft.com/office/drawing/2014/main" id="{AC8EC610-CBFB-4415-82B2-94F68101CF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21" name="Rectangle 20">
            <a:extLst>
              <a:ext uri="{FF2B5EF4-FFF2-40B4-BE49-F238E27FC236}">
                <a16:creationId xmlns:a16="http://schemas.microsoft.com/office/drawing/2014/main" id="{47F26634-9FA8-4679-B619-B9DFA21E0D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77232" y="0"/>
            <a:ext cx="3266767" cy="5143499"/>
          </a:xfrm>
          <a:prstGeom prst="rect">
            <a:avLst/>
          </a:prstGeom>
          <a:blipFill dpi="0" rotWithShape="1">
            <a:blip r:embed="rId5">
              <a:alphaModFix amt="60000"/>
              <a:lum bright="70000" contrast="-70000"/>
              <a:extLst>
                <a:ext uri="{BEBA8EAE-BF5A-486C-A8C5-ECC9F3942E4B}">
                  <a14:imgProps xmlns:a14="http://schemas.microsoft.com/office/drawing/2010/main">
                    <a14:imgLayer r:embed="rId6">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E495BC5-FF26-1456-265F-10B545AAE6C4}"/>
              </a:ext>
            </a:extLst>
          </p:cNvPr>
          <p:cNvSpPr>
            <a:spLocks noGrp="1"/>
          </p:cNvSpPr>
          <p:nvPr>
            <p:ph type="title"/>
          </p:nvPr>
        </p:nvSpPr>
        <p:spPr>
          <a:xfrm>
            <a:off x="6117262" y="363474"/>
            <a:ext cx="2658026" cy="4178476"/>
          </a:xfrm>
          <a:ln>
            <a:noFill/>
          </a:ln>
        </p:spPr>
        <p:txBody>
          <a:bodyPr vert="horz" lIns="91440" tIns="45720" rIns="91440" bIns="45720" rtlCol="0" anchor="ctr">
            <a:normAutofit/>
          </a:bodyPr>
          <a:lstStyle/>
          <a:p>
            <a:pPr defTabSz="914400">
              <a:spcBef>
                <a:spcPct val="0"/>
              </a:spcBef>
            </a:pPr>
            <a:r>
              <a:rPr lang="en-US" dirty="0"/>
              <a:t>DATABASE </a:t>
            </a:r>
            <a:br>
              <a:rPr lang="en-US" dirty="0"/>
            </a:br>
            <a:r>
              <a:rPr lang="en-US" dirty="0"/>
              <a:t>DIAGRAMS </a:t>
            </a:r>
          </a:p>
        </p:txBody>
      </p:sp>
      <p:pic>
        <p:nvPicPr>
          <p:cNvPr id="5" name="Picture 4" descr="Graphical user interface&#10;&#10;Description automatically generated with low confidence">
            <a:extLst>
              <a:ext uri="{FF2B5EF4-FFF2-40B4-BE49-F238E27FC236}">
                <a16:creationId xmlns:a16="http://schemas.microsoft.com/office/drawing/2014/main" id="{CC287D54-C391-9F11-1CD8-248F6D0BAA10}"/>
              </a:ext>
            </a:extLst>
          </p:cNvPr>
          <p:cNvPicPr>
            <a:picLocks noChangeAspect="1"/>
          </p:cNvPicPr>
          <p:nvPr/>
        </p:nvPicPr>
        <p:blipFill>
          <a:blip r:embed="rId7"/>
          <a:stretch>
            <a:fillRect/>
          </a:stretch>
        </p:blipFill>
        <p:spPr>
          <a:xfrm>
            <a:off x="290913" y="439693"/>
            <a:ext cx="5457638" cy="4102257"/>
          </a:xfrm>
          <a:prstGeom prst="rect">
            <a:avLst/>
          </a:prstGeom>
        </p:spPr>
      </p:pic>
      <p:grpSp>
        <p:nvGrpSpPr>
          <p:cNvPr id="23" name="Group 22">
            <a:extLst>
              <a:ext uri="{FF2B5EF4-FFF2-40B4-BE49-F238E27FC236}">
                <a16:creationId xmlns:a16="http://schemas.microsoft.com/office/drawing/2014/main" id="{79456847-F660-4ED4-9541-E8AB51FCAF6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551293" y="4672260"/>
            <a:ext cx="342900" cy="342900"/>
            <a:chOff x="11361456" y="6195813"/>
            <a:chExt cx="548640" cy="548640"/>
          </a:xfrm>
        </p:grpSpPr>
        <p:sp>
          <p:nvSpPr>
            <p:cNvPr id="24" name="Oval 23">
              <a:extLst>
                <a:ext uri="{FF2B5EF4-FFF2-40B4-BE49-F238E27FC236}">
                  <a16:creationId xmlns:a16="http://schemas.microsoft.com/office/drawing/2014/main" id="{CBA548B4-3D52-4409-99DD-B2A24D2015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3">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25" name="Oval 24">
              <a:extLst>
                <a:ext uri="{FF2B5EF4-FFF2-40B4-BE49-F238E27FC236}">
                  <a16:creationId xmlns:a16="http://schemas.microsoft.com/office/drawing/2014/main" id="{3AE84337-22C7-4E22-AAE5-97E3848BCE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Tree>
    <p:extLst>
      <p:ext uri="{BB962C8B-B14F-4D97-AF65-F5344CB8AC3E}">
        <p14:creationId xmlns:p14="http://schemas.microsoft.com/office/powerpoint/2010/main" val="3833864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45" name="Group 44">
            <a:extLst>
              <a:ext uri="{FF2B5EF4-FFF2-40B4-BE49-F238E27FC236}">
                <a16:creationId xmlns:a16="http://schemas.microsoft.com/office/drawing/2014/main" id="{E54E1BC5-9799-4C37-9E39-75AD94AE070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551293" y="4672260"/>
            <a:ext cx="342900" cy="342900"/>
            <a:chOff x="11361456" y="6195813"/>
            <a:chExt cx="548640" cy="548640"/>
          </a:xfrm>
        </p:grpSpPr>
        <p:sp>
          <p:nvSpPr>
            <p:cNvPr id="46" name="Oval 45">
              <a:extLst>
                <a:ext uri="{FF2B5EF4-FFF2-40B4-BE49-F238E27FC236}">
                  <a16:creationId xmlns:a16="http://schemas.microsoft.com/office/drawing/2014/main" id="{6EC783E0-E2C4-43D2-93E5-38337F8DAD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2">
                <a:duotone>
                  <a:schemeClr val="accent1">
                    <a:shade val="45000"/>
                    <a:satMod val="135000"/>
                  </a:schemeClr>
                  <a:prstClr val="white"/>
                </a:duotone>
                <a:extLst>
                  <a:ext uri="{BEBA8EAE-BF5A-486C-A8C5-ECC9F3942E4B}">
                    <a14:imgProps xmlns:a14="http://schemas.microsoft.com/office/drawing/2010/main">
                      <a14:imgLayer r:embed="rId3">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47" name="Oval 46">
              <a:extLst>
                <a:ext uri="{FF2B5EF4-FFF2-40B4-BE49-F238E27FC236}">
                  <a16:creationId xmlns:a16="http://schemas.microsoft.com/office/drawing/2014/main" id="{542544D0-650E-4448-A7E2-E5C6D73984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sp>
      </p:grpSp>
      <p:pic>
        <p:nvPicPr>
          <p:cNvPr id="4" name="Picture 3" descr="Graphical user interface, application&#10;&#10;Description automatically generated">
            <a:extLst>
              <a:ext uri="{FF2B5EF4-FFF2-40B4-BE49-F238E27FC236}">
                <a16:creationId xmlns:a16="http://schemas.microsoft.com/office/drawing/2014/main" id="{91F2F67B-F2AD-D565-F5A7-F3FF859B5813}"/>
              </a:ext>
            </a:extLst>
          </p:cNvPr>
          <p:cNvPicPr>
            <a:picLocks noChangeAspect="1"/>
          </p:cNvPicPr>
          <p:nvPr/>
        </p:nvPicPr>
        <p:blipFill rotWithShape="1">
          <a:blip r:embed="rId4"/>
          <a:srcRect r="8912" b="-2"/>
          <a:stretch/>
        </p:blipFill>
        <p:spPr>
          <a:xfrm>
            <a:off x="132111" y="76718"/>
            <a:ext cx="5411885" cy="4916547"/>
          </a:xfrm>
          <a:prstGeom prst="rect">
            <a:avLst/>
          </a:prstGeom>
        </p:spPr>
      </p:pic>
      <p:sp>
        <p:nvSpPr>
          <p:cNvPr id="49" name="Rectangle 48">
            <a:extLst>
              <a:ext uri="{FF2B5EF4-FFF2-40B4-BE49-F238E27FC236}">
                <a16:creationId xmlns:a16="http://schemas.microsoft.com/office/drawing/2014/main" id="{04015B9C-179F-43A5-894D-58193B6A84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4199" y="0"/>
            <a:ext cx="3479801" cy="5143499"/>
          </a:xfrm>
          <a:prstGeom prst="rect">
            <a:avLst/>
          </a:prstGeom>
          <a:blipFill dpi="0" rotWithShape="1">
            <a:blip r:embed="rId5">
              <a:alphaModFix amt="60000"/>
              <a:lum bright="70000" contrast="-70000"/>
              <a:extLst>
                <a:ext uri="{BEBA8EAE-BF5A-486C-A8C5-ECC9F3942E4B}">
                  <a14:imgProps xmlns:a14="http://schemas.microsoft.com/office/drawing/2010/main">
                    <a14:imgLayer r:embed="rId6">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727C86B-4B08-3EE8-6C91-3232A41FBDC6}"/>
              </a:ext>
            </a:extLst>
          </p:cNvPr>
          <p:cNvSpPr>
            <a:spLocks noGrp="1"/>
          </p:cNvSpPr>
          <p:nvPr>
            <p:ph type="title"/>
          </p:nvPr>
        </p:nvSpPr>
        <p:spPr>
          <a:xfrm>
            <a:off x="5912709" y="363474"/>
            <a:ext cx="2862580" cy="1207008"/>
          </a:xfrm>
          <a:ln>
            <a:noFill/>
          </a:ln>
        </p:spPr>
        <p:txBody>
          <a:bodyPr vert="horz" lIns="91440" tIns="45720" rIns="91440" bIns="45720" rtlCol="0" anchor="ctr">
            <a:normAutofit/>
          </a:bodyPr>
          <a:lstStyle/>
          <a:p>
            <a:pPr defTabSz="914400">
              <a:spcBef>
                <a:spcPct val="0"/>
              </a:spcBef>
            </a:pPr>
            <a:r>
              <a:rPr lang="en-US" dirty="0"/>
              <a:t>PG Admin/SQL</a:t>
            </a:r>
          </a:p>
        </p:txBody>
      </p:sp>
      <p:sp>
        <p:nvSpPr>
          <p:cNvPr id="3" name="Text Placeholder 2">
            <a:extLst>
              <a:ext uri="{FF2B5EF4-FFF2-40B4-BE49-F238E27FC236}">
                <a16:creationId xmlns:a16="http://schemas.microsoft.com/office/drawing/2014/main" id="{CC0435C0-5B68-9DD0-1542-0BF7565293C6}"/>
              </a:ext>
            </a:extLst>
          </p:cNvPr>
          <p:cNvSpPr>
            <a:spLocks noGrp="1"/>
          </p:cNvSpPr>
          <p:nvPr>
            <p:ph type="body" idx="1"/>
          </p:nvPr>
        </p:nvSpPr>
        <p:spPr>
          <a:xfrm>
            <a:off x="5912708" y="1591056"/>
            <a:ext cx="2862580" cy="3038094"/>
          </a:xfrm>
        </p:spPr>
        <p:txBody>
          <a:bodyPr vert="horz" lIns="91440" tIns="45720" rIns="91440" bIns="45720" rtlCol="0">
            <a:normAutofit/>
          </a:bodyPr>
          <a:lstStyle/>
          <a:p>
            <a:pPr indent="-182880" defTabSz="914400">
              <a:buSzPct val="85000"/>
              <a:buFont typeface="Wingdings" pitchFamily="2" charset="2"/>
              <a:buChar char="§"/>
            </a:pPr>
            <a:endParaRPr lang="en-US" sz="1200" dirty="0"/>
          </a:p>
          <a:p>
            <a:pPr indent="-182880" defTabSz="914400">
              <a:buSzPct val="85000"/>
              <a:buFont typeface="Wingdings" pitchFamily="2" charset="2"/>
              <a:buChar char="§"/>
            </a:pPr>
            <a:r>
              <a:rPr lang="en-US" sz="1600" dirty="0">
                <a:latin typeface="ACADEMY ENGRAVED LET PLAIN:1.0" panose="02000000000000000000" pitchFamily="2" charset="0"/>
              </a:rPr>
              <a:t>Pulling information from the database to create new tables for easier search.</a:t>
            </a:r>
          </a:p>
          <a:p>
            <a:pPr indent="-182880" defTabSz="914400">
              <a:buSzPct val="85000"/>
              <a:buFont typeface="Wingdings" pitchFamily="2" charset="2"/>
              <a:buChar char="§"/>
            </a:pPr>
            <a:endParaRPr lang="en-US" sz="1200" dirty="0"/>
          </a:p>
        </p:txBody>
      </p:sp>
      <p:grpSp>
        <p:nvGrpSpPr>
          <p:cNvPr id="51" name="Group 50">
            <a:extLst>
              <a:ext uri="{FF2B5EF4-FFF2-40B4-BE49-F238E27FC236}">
                <a16:creationId xmlns:a16="http://schemas.microsoft.com/office/drawing/2014/main" id="{66F85F57-956F-40FF-BE22-C6EB6E36C9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551293" y="4672260"/>
            <a:ext cx="342900" cy="342900"/>
            <a:chOff x="11361456" y="6195813"/>
            <a:chExt cx="548640" cy="548640"/>
          </a:xfrm>
        </p:grpSpPr>
        <p:sp>
          <p:nvSpPr>
            <p:cNvPr id="52" name="Oval 51">
              <a:extLst>
                <a:ext uri="{FF2B5EF4-FFF2-40B4-BE49-F238E27FC236}">
                  <a16:creationId xmlns:a16="http://schemas.microsoft.com/office/drawing/2014/main" id="{5AA35EF8-94F7-4A24-AA24-845DB2A1F1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2">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53" name="Oval 52">
              <a:extLst>
                <a:ext uri="{FF2B5EF4-FFF2-40B4-BE49-F238E27FC236}">
                  <a16:creationId xmlns:a16="http://schemas.microsoft.com/office/drawing/2014/main" id="{A38E4383-DE91-4221-BD38-50EFE38913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Tree>
    <p:extLst>
      <p:ext uri="{BB962C8B-B14F-4D97-AF65-F5344CB8AC3E}">
        <p14:creationId xmlns:p14="http://schemas.microsoft.com/office/powerpoint/2010/main" val="135786212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Wood Type">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Wood Type">
      <a:majorFont>
        <a:latin typeface="Georgia" panose="020405020504050203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Trebuchet MS" panose="020B0603020202020204"/>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Wood Type" id="{7ACABC62-BF99-48CF-A9DC-4DB89C7B13DC}" vid="{C6AE0645-98FF-411B-B0E9-59ABD78A0CCE}"/>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Wood Type">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themeOverride>
</file>

<file path=ppt/theme/themeOverride2.xml><?xml version="1.0" encoding="utf-8"?>
<a:themeOverride xmlns:a="http://schemas.openxmlformats.org/drawingml/2006/main">
  <a:clrScheme name="Wood Type">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themeOverride>
</file>

<file path=docProps/app.xml><?xml version="1.0" encoding="utf-8"?>
<Properties xmlns="http://schemas.openxmlformats.org/officeDocument/2006/extended-properties" xmlns:vt="http://schemas.openxmlformats.org/officeDocument/2006/docPropsVTypes">
  <Template/>
  <TotalTime>7611</TotalTime>
  <Words>1347</Words>
  <Application>Microsoft Macintosh PowerPoint</Application>
  <PresentationFormat>On-screen Show (16:9)</PresentationFormat>
  <Paragraphs>198</Paragraphs>
  <Slides>35</Slides>
  <Notes>21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35</vt:i4>
      </vt:variant>
    </vt:vector>
  </HeadingPairs>
  <TitlesOfParts>
    <vt:vector size="43" baseType="lpstr">
      <vt:lpstr>Trebuchet MS</vt:lpstr>
      <vt:lpstr>Georgia</vt:lpstr>
      <vt:lpstr>Rockwell Extra Bold</vt:lpstr>
      <vt:lpstr>Calibri</vt:lpstr>
      <vt:lpstr>Wingdings</vt:lpstr>
      <vt:lpstr>Arial</vt:lpstr>
      <vt:lpstr>ACADEMY ENGRAVED LET PLAIN:1.0</vt:lpstr>
      <vt:lpstr>Wood Type</vt:lpstr>
      <vt:lpstr>BOSTON CRIME </vt:lpstr>
      <vt:lpstr>Today’s Agenda </vt:lpstr>
      <vt:lpstr>BACKGROUND</vt:lpstr>
      <vt:lpstr>Purpose of analysis</vt:lpstr>
      <vt:lpstr>ANALYSIS</vt:lpstr>
      <vt:lpstr>TECHNOLOGIES</vt:lpstr>
      <vt:lpstr>Data frame</vt:lpstr>
      <vt:lpstr>DATABASE  DIAGRAMS </vt:lpstr>
      <vt:lpstr>PG Admin/SQL</vt:lpstr>
      <vt:lpstr>Linking SQL to Pandas</vt:lpstr>
      <vt:lpstr>IMPORTING CSV INTO TABLES </vt:lpstr>
      <vt:lpstr>IMPORTING CSV INTO TABLES </vt:lpstr>
      <vt:lpstr>MACHINE LEARNING </vt:lpstr>
      <vt:lpstr>MACHINE LEARNING  </vt:lpstr>
      <vt:lpstr>Binning the Offense_Info Column </vt:lpstr>
      <vt:lpstr>Offense Density Plot</vt:lpstr>
      <vt:lpstr>MACHINE LEARNING CLUSTER EXAMPLES </vt:lpstr>
      <vt:lpstr>MACHINE LEARNING CLUSTER EXAMPLES</vt:lpstr>
      <vt:lpstr>DASHBOARD </vt:lpstr>
      <vt:lpstr>dashboard</vt:lpstr>
      <vt:lpstr>tOP 5 COMMON CRIMES </vt:lpstr>
      <vt:lpstr>The Total Number of Crimes Based on Their Types in Descending Order</vt:lpstr>
      <vt:lpstr>The Highest Number of Crimes Reported Based on Districts</vt:lpstr>
      <vt:lpstr>Offenses by District- 1 </vt:lpstr>
      <vt:lpstr>Offenses by District-2</vt:lpstr>
      <vt:lpstr>Crimes Based on Day of Week Ordered by Number of Crimes in a Day</vt:lpstr>
      <vt:lpstr>The Total Number of Crimes Based on The Hour of Day</vt:lpstr>
      <vt:lpstr>Different Types of Crimes That Happened on Friday in The Dataset</vt:lpstr>
      <vt:lpstr>CRIMES BY DAY AND TIME</vt:lpstr>
      <vt:lpstr>CRIME BY MONTH</vt:lpstr>
      <vt:lpstr>CRIMES BY MONTH AND HOUR </vt:lpstr>
      <vt:lpstr>PowerPoint Presentation</vt:lpstr>
      <vt:lpstr>CONCLUSION </vt:lpstr>
      <vt:lpstr>Suggestions </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BOSTON CRIME </dc:title>
  <cp:lastModifiedBy>Yunus Simsek</cp:lastModifiedBy>
  <cp:revision>24</cp:revision>
  <dcterms:modified xsi:type="dcterms:W3CDTF">2022-08-03T20:01:21Z</dcterms:modified>
</cp:coreProperties>
</file>